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1"/>
  </p:sldMasterIdLst>
  <p:notesMasterIdLst>
    <p:notesMasterId r:id="rId28"/>
  </p:notesMasterIdLst>
  <p:sldIdLst>
    <p:sldId id="256" r:id="rId2"/>
    <p:sldId id="259" r:id="rId3"/>
    <p:sldId id="258" r:id="rId4"/>
    <p:sldId id="257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69" r:id="rId16"/>
    <p:sldId id="270" r:id="rId17"/>
    <p:sldId id="272" r:id="rId18"/>
    <p:sldId id="273" r:id="rId19"/>
    <p:sldId id="281" r:id="rId20"/>
    <p:sldId id="282" r:id="rId21"/>
    <p:sldId id="275" r:id="rId22"/>
    <p:sldId id="283" r:id="rId23"/>
    <p:sldId id="284" r:id="rId24"/>
    <p:sldId id="277" r:id="rId25"/>
    <p:sldId id="285" r:id="rId26"/>
    <p:sldId id="286" r:id="rId27"/>
  </p:sldIdLst>
  <p:sldSz cx="12192000" cy="6858000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181"/>
    <p:restoredTop sz="94560"/>
  </p:normalViewPr>
  <p:slideViewPr>
    <p:cSldViewPr snapToGrid="0" snapToObjects="1">
      <p:cViewPr varScale="1">
        <p:scale>
          <a:sx n="102" d="100"/>
          <a:sy n="102" d="100"/>
        </p:scale>
        <p:origin x="43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F59FDC-F4A7-0549-81F2-F70A8A659273}" type="datetimeFigureOut">
              <a:rPr lang="en-FI" smtClean="0"/>
              <a:t>10.10.2021</a:t>
            </a:fld>
            <a:endParaRPr lang="en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9201D-E515-3341-BE17-9F56A60A8595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131199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FI" dirty="0"/>
              <a:t>A</a:t>
            </a:r>
            <a:r>
              <a:rPr lang="en-GB" dirty="0"/>
              <a:t>s</a:t>
            </a:r>
            <a:r>
              <a:rPr lang="en-FI" dirty="0"/>
              <a:t>k: How can we fix this issue?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89201D-E515-3341-BE17-9F56A60A8595}" type="slidenum">
              <a:rPr lang="en-FI" smtClean="0"/>
              <a:t>6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6859813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89201D-E515-3341-BE17-9F56A60A8595}" type="slidenum">
              <a:rPr lang="en-FI" smtClean="0"/>
              <a:t>26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279478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FI" dirty="0"/>
              <a:t>- Ask: How can we fix this issue?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89201D-E515-3341-BE17-9F56A60A8595}" type="slidenum">
              <a:rPr lang="en-FI" smtClean="0"/>
              <a:t>8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9098592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FI" dirty="0"/>
              <a:t>- Ask: How can we fix this issue?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89201D-E515-3341-BE17-9F56A60A8595}" type="slidenum">
              <a:rPr lang="en-FI" smtClean="0"/>
              <a:t>10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40610852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89201D-E515-3341-BE17-9F56A60A8595}" type="slidenum">
              <a:rPr lang="en-FI" smtClean="0"/>
              <a:t>19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5523771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89201D-E515-3341-BE17-9F56A60A8595}" type="slidenum">
              <a:rPr lang="en-FI" smtClean="0"/>
              <a:t>20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4354076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89201D-E515-3341-BE17-9F56A60A8595}" type="slidenum">
              <a:rPr lang="en-FI" smtClean="0"/>
              <a:t>22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84550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89201D-E515-3341-BE17-9F56A60A8595}" type="slidenum">
              <a:rPr lang="en-FI" smtClean="0"/>
              <a:t>23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7263417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89201D-E515-3341-BE17-9F56A60A8595}" type="slidenum">
              <a:rPr lang="en-FI" smtClean="0"/>
              <a:t>24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4072612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89201D-E515-3341-BE17-9F56A60A8595}" type="slidenum">
              <a:rPr lang="en-FI" smtClean="0"/>
              <a:t>25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020669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A1C012-8297-4361-ACE8-A2509FB18911}"/>
              </a:ext>
            </a:extLst>
          </p:cNvPr>
          <p:cNvSpPr/>
          <p:nvPr/>
        </p:nvSpPr>
        <p:spPr>
          <a:xfrm>
            <a:off x="0" y="4206240"/>
            <a:ext cx="12192000" cy="2651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EC2572-8518-46FF-8F60-FE2963DF4A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20" y="640080"/>
            <a:ext cx="10268712" cy="3227832"/>
          </a:xfrm>
        </p:spPr>
        <p:txBody>
          <a:bodyPr anchor="b">
            <a:normAutofit/>
          </a:bodyPr>
          <a:lstStyle>
            <a:lvl1pPr algn="ctr">
              <a:defRPr sz="88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A0C76A-7715-48A4-8CF5-14BBF61962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0120" y="4526280"/>
            <a:ext cx="10268712" cy="1508760"/>
          </a:xfrm>
        </p:spPr>
        <p:txBody>
          <a:bodyPr>
            <a:normAutofit/>
          </a:bodyPr>
          <a:lstStyle>
            <a:lvl1pPr marL="0" indent="0" algn="ctr">
              <a:buNone/>
              <a:defRPr sz="3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2D4EF84-F7DF-49C5-9285-301284ADB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10/10/21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81266E04-79AF-49EF-86BC-DB29D304B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0DF5B53-9A9A-46CE-A910-25ADA5875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341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327B9-64C6-4AFE-8E67-F60CD17A8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92656D-F600-4D76-8A0F-BDBE78759B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A13412-4939-4879-B91F-BB5B029B6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10/10/21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237DB9-DE7D-4687-82D7-612600F06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819356-0444-4C23-82D3-E2FDE28D3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246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EB51B7C-D548-4AB7-90A4-C196105E6D56}"/>
              </a:ext>
            </a:extLst>
          </p:cNvPr>
          <p:cNvSpPr/>
          <p:nvPr/>
        </p:nvSpPr>
        <p:spPr>
          <a:xfrm>
            <a:off x="7108274" y="0"/>
            <a:ext cx="508372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DC521B-8B54-4843-9FF4-B2C30FA004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51740" y="643467"/>
            <a:ext cx="3477092" cy="5533495"/>
          </a:xfrm>
        </p:spPr>
        <p:txBody>
          <a:bodyPr vert="eaVert" tIns="9144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0E3F10-9E27-41E6-A965-4243E37BE3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60120" y="643467"/>
            <a:ext cx="5504687" cy="5533496"/>
          </a:xfrm>
        </p:spPr>
        <p:txBody>
          <a:bodyPr vert="eaVert" tIns="91440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41D62D-51A0-4AD7-8027-BF548FB6AA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17898" y="6356350"/>
            <a:ext cx="25227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10/10/21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857492-A701-44A1-B1D5-7B2C8CD06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D2E8AE-F1AA-4D19-A434-102501D3B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728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80910-921F-4143-AB01-0F0AFC290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182FC-5A0B-4C24-A6ED-990ED5BA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6172F4-3DB0-4AE3-8926-081B78034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10/10/21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5F1358-C731-465B-BCB1-2CCBFD6EC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59536-57D3-4C8A-A207-568465A32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789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81E0804-8E9E-4C6E-B18D-44FE715B239E}"/>
              </a:ext>
            </a:extLst>
          </p:cNvPr>
          <p:cNvSpPr/>
          <p:nvPr/>
        </p:nvSpPr>
        <p:spPr>
          <a:xfrm>
            <a:off x="0" y="0"/>
            <a:ext cx="12192000" cy="422497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278AA1-17A5-44BF-8791-EACDA31F5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768096"/>
            <a:ext cx="10268712" cy="3136392"/>
          </a:xfrm>
        </p:spPr>
        <p:txBody>
          <a:bodyPr anchor="b">
            <a:normAutofit/>
          </a:bodyPr>
          <a:lstStyle>
            <a:lvl1pPr>
              <a:defRPr sz="7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1203A5-DA79-4778-AB85-150365748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4544568"/>
            <a:ext cx="10268712" cy="1545336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CE3B1B5E-0912-44AE-BAED-70B980E53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10/10/21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346C82F1-A7B2-4F03-A26B-59D79BF5B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1DC1ABC-47A9-477B-A29D-F6690EE6B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538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5F398-F05F-4793-9FA5-5B817EB95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7F1CD-2CD4-4BBB-AB36-73A20B1A8D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0120" y="2587752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7BBE02-B884-4CCC-9CBD-13B792BBA2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2992" y="2583371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B7FBE509-AA68-4D63-A589-AD5DE7FFF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10/10/21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9C1A4D52-57E4-4F45-BC2C-9FD73E9CE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E76AD5E1-358D-4236-85AE-74713259E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381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87D32C-166A-4FBE-B24D-C25769095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1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9EC567-F249-462A-B71A-9C40D50E26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0120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B7D2C6-69D1-4DE4-BF68-5FB0623DB9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09944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367CC7-ED09-4F8D-A39A-C5969D33B9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09944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5F92A44F-DE98-4FB5-B474-5DCCDD267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10/10/21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ACC79DA-A9E4-4E93-93F1-81907A901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04DFE57-AA80-4ED8-AD77-35CC56F3F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FB62259C-ADDF-4293-AD3B-AB2E04A74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08786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C7BA0-DC57-452F-85B7-C979AA690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1C53797-8D72-4774-AC93-EB9FDD650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10/10/21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E945AB7-1A32-4516-ABF9-B40958AE2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22923C3-1D67-4089-A6B1-9A10315E8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343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A8DC1-14F6-453B-A724-D6493F063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10/10/21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63FF0-1A91-4698-B12A-112D05373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66D53-44B3-4F04-93FD-9756A601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509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3A0FE-F7E3-433E-9A29-D778690D22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591850"/>
            <a:ext cx="6045644" cy="359359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94B15D-55F5-4208-AF40-41CAFEB56F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60120" y="2591850"/>
            <a:ext cx="3811905" cy="3277137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E8A46CE7-2F0F-4C85-B633-B9FCB8347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10/10/21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0900919-3A73-4918-9D97-8DBE7ABB7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8BC1001-E44E-4A9A-9E60-2E319A844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A125AC31-022C-40AA-B65C-C9AC48395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2019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97A575-703F-410E-9A84-F9B578FEAE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2267712"/>
            <a:ext cx="6571469" cy="4590288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18B509-934D-400A-A922-45B61AC6ED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35971" y="2587752"/>
            <a:ext cx="3992856" cy="3593592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99813C51-6954-4F3A-A043-D1BCC8B50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10/10/21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0AC32FB-49A3-40E4-9D24-177597043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>
              <a:effectLst>
                <a:outerShdw blurRad="50800" dist="38100" dir="2700000" algn="tl" rotWithShape="0">
                  <a:prstClr val="black">
                    <a:alpha val="43000"/>
                  </a:prstClr>
                </a:outerShdw>
              </a:effectLst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C93F5E6-DAE6-447B-8038-5F4C9A799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FF97FB-514D-4FE8-A9A4-E9A111A5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38472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D153959-30FA-4987-A094-7243641F474B}"/>
              </a:ext>
            </a:extLst>
          </p:cNvPr>
          <p:cNvSpPr/>
          <p:nvPr/>
        </p:nvSpPr>
        <p:spPr>
          <a:xfrm>
            <a:off x="0" y="0"/>
            <a:ext cx="12192000" cy="22649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216229-A6DB-436A-B327-667E80F0A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2B351D-270D-480D-8AF5-6A213ED2B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2587752"/>
            <a:ext cx="10268712" cy="3593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EB0E73-3310-4A8F-BB4A-7A6A99121A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03720" y="6356350"/>
            <a:ext cx="3236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just">
              <a:defRPr sz="1200" spc="50" baseline="0">
                <a:solidFill>
                  <a:schemeClr val="tx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10/10/21</a:t>
            </a:fld>
            <a:endParaRPr lang="en-US" spc="5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81C4C0-515B-4404-A780-C31E7DFE54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0120" y="6356350"/>
            <a:ext cx="5504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spc="50" baseline="0">
                <a:solidFill>
                  <a:schemeClr val="tx1"/>
                </a:solidFill>
              </a:defRPr>
            </a:lvl1pPr>
          </a:lstStyle>
          <a:p>
            <a:endParaRPr lang="en-US" spc="5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4C30C7-F013-428C-A6F7-A8CCCD14CE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96144" y="6356350"/>
            <a:ext cx="932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50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5" r:id="rId6"/>
    <p:sldLayoutId id="2147483680" r:id="rId7"/>
    <p:sldLayoutId id="2147483681" r:id="rId8"/>
    <p:sldLayoutId id="2147483682" r:id="rId9"/>
    <p:sldLayoutId id="2147483684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600" kern="1200" cap="all" spc="12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1000"/>
        </a:lnSpc>
        <a:spcBef>
          <a:spcPts val="700"/>
        </a:spcBef>
        <a:spcAft>
          <a:spcPts val="700"/>
        </a:spcAft>
        <a:buFont typeface="Arial" panose="020B0604020202020204" pitchFamily="34" charset="0"/>
        <a:buNone/>
        <a:defRPr sz="2600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27432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2300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59436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AA13AD3-0A4F-475A-BEBB-DEEFF5C09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2" descr="Stock market graph on display">
            <a:extLst>
              <a:ext uri="{FF2B5EF4-FFF2-40B4-BE49-F238E27FC236}">
                <a16:creationId xmlns:a16="http://schemas.microsoft.com/office/drawing/2014/main" id="{54AAAF43-784D-4962-87B8-CCCD914A2C9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60000"/>
          </a:blip>
          <a:srcRect t="3017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1497420-4155-2140-BABF-E6847FE1FE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20" y="640080"/>
            <a:ext cx="10268712" cy="3227832"/>
          </a:xfrm>
        </p:spPr>
        <p:txBody>
          <a:bodyPr anchor="b">
            <a:normAutofit/>
          </a:bodyPr>
          <a:lstStyle/>
          <a:p>
            <a:r>
              <a:rPr lang="en-FI" dirty="0"/>
              <a:t>Normalization</a:t>
            </a:r>
          </a:p>
        </p:txBody>
      </p:sp>
    </p:spTree>
    <p:extLst>
      <p:ext uri="{BB962C8B-B14F-4D97-AF65-F5344CB8AC3E}">
        <p14:creationId xmlns:p14="http://schemas.microsoft.com/office/powerpoint/2010/main" val="24818830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2EFB397-CD7D-DB4D-A4E6-2D026ED003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0"/>
            <a:ext cx="1262696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2408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83C35-8F1F-6245-8E06-FE50FFBCD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927080" cy="1711708"/>
          </a:xfrm>
        </p:spPr>
        <p:txBody>
          <a:bodyPr>
            <a:normAutofit fontScale="90000"/>
          </a:bodyPr>
          <a:lstStyle/>
          <a:p>
            <a:r>
              <a:rPr lang="en-FI" dirty="0"/>
              <a:t>Three stages of normalization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31C6B4-CB13-A54D-B1EA-9A05ABB76C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/>
              <a:t>1</a:t>
            </a:r>
            <a:r>
              <a:rPr lang="en-GB" baseline="30000" dirty="0"/>
              <a:t>st</a:t>
            </a:r>
            <a:r>
              <a:rPr lang="en-GB" dirty="0"/>
              <a:t> Normal Form (1NF)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/>
              <a:t>2</a:t>
            </a:r>
            <a:r>
              <a:rPr lang="en-GB" baseline="30000" dirty="0"/>
              <a:t>nd</a:t>
            </a:r>
            <a:r>
              <a:rPr lang="en-GB" dirty="0"/>
              <a:t> Normal Form (2NF)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/>
              <a:t>3</a:t>
            </a:r>
            <a:r>
              <a:rPr lang="en-GB" baseline="30000" dirty="0"/>
              <a:t>rd</a:t>
            </a:r>
            <a:r>
              <a:rPr lang="en-GB" dirty="0"/>
              <a:t> Normal Form (3NF)</a:t>
            </a:r>
          </a:p>
          <a:p>
            <a:pPr marL="731520" lvl="1" indent="-457200">
              <a:buFont typeface="Arial" panose="020B0604020202020204" pitchFamily="34" charset="0"/>
              <a:buChar char="•"/>
            </a:pPr>
            <a:r>
              <a:rPr lang="en-GB" dirty="0"/>
              <a:t>3</a:t>
            </a:r>
            <a:r>
              <a:rPr lang="en-GB" baseline="30000" dirty="0"/>
              <a:t>rd</a:t>
            </a:r>
            <a:r>
              <a:rPr lang="en-GB" dirty="0"/>
              <a:t> normal form is high enough for most databases</a:t>
            </a:r>
          </a:p>
          <a:p>
            <a:pPr marL="731520" lvl="1" indent="-457200">
              <a:buFont typeface="Arial" panose="020B0604020202020204" pitchFamily="34" charset="0"/>
              <a:buChar char="•"/>
            </a:pPr>
            <a:r>
              <a:rPr lang="en-GB" dirty="0"/>
              <a:t>There are also more advanced normalization levels, but not covered during these basic lessons (3.5NF, 4, 5)</a:t>
            </a:r>
          </a:p>
        </p:txBody>
      </p:sp>
    </p:spTree>
    <p:extLst>
      <p:ext uri="{BB962C8B-B14F-4D97-AF65-F5344CB8AC3E}">
        <p14:creationId xmlns:p14="http://schemas.microsoft.com/office/powerpoint/2010/main" val="3722991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83C35-8F1F-6245-8E06-FE50FFBCD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927080" cy="1711708"/>
          </a:xfrm>
        </p:spPr>
        <p:txBody>
          <a:bodyPr>
            <a:normAutofit fontScale="90000"/>
          </a:bodyPr>
          <a:lstStyle/>
          <a:p>
            <a:r>
              <a:rPr lang="en-FI" dirty="0"/>
              <a:t>Three stages of normalization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31C6B4-CB13-A54D-B1EA-9A05ABB76C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Table is in 1</a:t>
            </a:r>
            <a:r>
              <a:rPr lang="en-GB" baseline="30000" dirty="0"/>
              <a:t>st</a:t>
            </a:r>
            <a:r>
              <a:rPr lang="en-GB" dirty="0"/>
              <a:t> normal form if: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/>
              <a:t>Each field contains only single value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/>
              <a:t>Values stored in a column must be of same type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/>
              <a:t>There should never be duplicate records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/>
              <a:t>The order of the data does not matter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A434260-8DDC-4D47-935F-6B0B2A162875}"/>
              </a:ext>
            </a:extLst>
          </p:cNvPr>
          <p:cNvSpPr txBox="1">
            <a:spLocks/>
          </p:cNvSpPr>
          <p:nvPr/>
        </p:nvSpPr>
        <p:spPr>
          <a:xfrm>
            <a:off x="960120" y="1168206"/>
            <a:ext cx="10268712" cy="1700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 cap="all" spc="12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FI" sz="3000" b="1" dirty="0">
                <a:latin typeface="+mn-lt"/>
              </a:rPr>
              <a:t>1St</a:t>
            </a:r>
            <a:r>
              <a:rPr lang="en-FI" sz="1500" b="1" dirty="0">
                <a:latin typeface="+mn-lt"/>
              </a:rPr>
              <a:t> </a:t>
            </a:r>
            <a:r>
              <a:rPr lang="en-FI" sz="1500" dirty="0">
                <a:latin typeface="+mn-lt"/>
              </a:rPr>
              <a:t>| 2nd | 3rd</a:t>
            </a:r>
          </a:p>
        </p:txBody>
      </p:sp>
    </p:spTree>
    <p:extLst>
      <p:ext uri="{BB962C8B-B14F-4D97-AF65-F5344CB8AC3E}">
        <p14:creationId xmlns:p14="http://schemas.microsoft.com/office/powerpoint/2010/main" val="4264176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3A65D32-416C-244D-B8E5-6A87927C43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1160780"/>
              </p:ext>
            </p:extLst>
          </p:nvPr>
        </p:nvGraphicFramePr>
        <p:xfrm>
          <a:off x="960118" y="4423431"/>
          <a:ext cx="4326256" cy="12151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8781">
                  <a:extLst>
                    <a:ext uri="{9D8B030D-6E8A-4147-A177-3AD203B41FA5}">
                      <a16:colId xmlns:a16="http://schemas.microsoft.com/office/drawing/2014/main" val="444696952"/>
                    </a:ext>
                  </a:extLst>
                </a:gridCol>
                <a:gridCol w="2657475">
                  <a:extLst>
                    <a:ext uri="{9D8B030D-6E8A-4147-A177-3AD203B41FA5}">
                      <a16:colId xmlns:a16="http://schemas.microsoft.com/office/drawing/2014/main" val="2080433321"/>
                    </a:ext>
                  </a:extLst>
                </a:gridCol>
              </a:tblGrid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studentId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subjects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5949034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</a:t>
                      </a:r>
                      <a:r>
                        <a:rPr lang="en-FI" dirty="0"/>
                        <a:t>ath, Art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1565886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History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9337563"/>
                  </a:ext>
                </a:extLst>
              </a:tr>
            </a:tbl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BA081243-72A0-E145-A529-2BEF40E8D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927080" cy="1711708"/>
          </a:xfrm>
        </p:spPr>
        <p:txBody>
          <a:bodyPr>
            <a:normAutofit/>
          </a:bodyPr>
          <a:lstStyle/>
          <a:p>
            <a:r>
              <a:rPr lang="en-FI" dirty="0"/>
              <a:t>1st normal form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9450B95-4CE1-1B44-B8CC-B336C1F4DF46}"/>
              </a:ext>
            </a:extLst>
          </p:cNvPr>
          <p:cNvSpPr txBox="1"/>
          <p:nvPr/>
        </p:nvSpPr>
        <p:spPr>
          <a:xfrm>
            <a:off x="960120" y="2607408"/>
            <a:ext cx="65151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500" dirty="0"/>
              <a:t>1 / 4: Each field contains only single value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BB9FBF-3D16-9646-A506-5F47587295B2}"/>
              </a:ext>
            </a:extLst>
          </p:cNvPr>
          <p:cNvSpPr txBox="1"/>
          <p:nvPr/>
        </p:nvSpPr>
        <p:spPr>
          <a:xfrm>
            <a:off x="2592975" y="3669307"/>
            <a:ext cx="68159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FI" sz="3000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B3FA24B-6573-4D4D-8459-B40E6495AA85}"/>
              </a:ext>
            </a:extLst>
          </p:cNvPr>
          <p:cNvSpPr txBox="1"/>
          <p:nvPr/>
        </p:nvSpPr>
        <p:spPr>
          <a:xfrm>
            <a:off x="8761607" y="3770069"/>
            <a:ext cx="81945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FI" sz="3000" dirty="0">
                <a:solidFill>
                  <a:schemeClr val="accent3">
                    <a:lumMod val="75000"/>
                  </a:schemeClr>
                </a:solidFill>
              </a:rPr>
              <a:t>YES</a:t>
            </a:r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01A6C014-684C-124D-B688-F576A36BD8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8700072"/>
              </p:ext>
            </p:extLst>
          </p:nvPr>
        </p:nvGraphicFramePr>
        <p:xfrm>
          <a:off x="6905627" y="4423431"/>
          <a:ext cx="4326256" cy="1620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8781">
                  <a:extLst>
                    <a:ext uri="{9D8B030D-6E8A-4147-A177-3AD203B41FA5}">
                      <a16:colId xmlns:a16="http://schemas.microsoft.com/office/drawing/2014/main" val="444696952"/>
                    </a:ext>
                  </a:extLst>
                </a:gridCol>
                <a:gridCol w="2657475">
                  <a:extLst>
                    <a:ext uri="{9D8B030D-6E8A-4147-A177-3AD203B41FA5}">
                      <a16:colId xmlns:a16="http://schemas.microsoft.com/office/drawing/2014/main" val="2080433321"/>
                    </a:ext>
                  </a:extLst>
                </a:gridCol>
              </a:tblGrid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studentId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subject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5949034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</a:t>
                      </a:r>
                      <a:r>
                        <a:rPr lang="en-FI" dirty="0"/>
                        <a:t>ath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1565886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Art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9337563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History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93791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8506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3A65D32-416C-244D-B8E5-6A87927C43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4874355"/>
              </p:ext>
            </p:extLst>
          </p:nvPr>
        </p:nvGraphicFramePr>
        <p:xfrm>
          <a:off x="960118" y="4423431"/>
          <a:ext cx="5135882" cy="12151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7232">
                  <a:extLst>
                    <a:ext uri="{9D8B030D-6E8A-4147-A177-3AD203B41FA5}">
                      <a16:colId xmlns:a16="http://schemas.microsoft.com/office/drawing/2014/main" val="444696952"/>
                    </a:ext>
                  </a:extLst>
                </a:gridCol>
                <a:gridCol w="1954325">
                  <a:extLst>
                    <a:ext uri="{9D8B030D-6E8A-4147-A177-3AD203B41FA5}">
                      <a16:colId xmlns:a16="http://schemas.microsoft.com/office/drawing/2014/main" val="2080433321"/>
                    </a:ext>
                  </a:extLst>
                </a:gridCol>
                <a:gridCol w="1954325">
                  <a:extLst>
                    <a:ext uri="{9D8B030D-6E8A-4147-A177-3AD203B41FA5}">
                      <a16:colId xmlns:a16="http://schemas.microsoft.com/office/drawing/2014/main" val="4208453308"/>
                    </a:ext>
                  </a:extLst>
                </a:gridCol>
              </a:tblGrid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studentId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subject1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subject2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5949034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</a:t>
                      </a:r>
                      <a:r>
                        <a:rPr lang="en-FI" dirty="0"/>
                        <a:t>ath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Art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1565886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History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9337563"/>
                  </a:ext>
                </a:extLst>
              </a:tr>
            </a:tbl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BA081243-72A0-E145-A529-2BEF40E8D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927080" cy="1711708"/>
          </a:xfrm>
        </p:spPr>
        <p:txBody>
          <a:bodyPr>
            <a:normAutofit/>
          </a:bodyPr>
          <a:lstStyle/>
          <a:p>
            <a:r>
              <a:rPr lang="en-FI" dirty="0"/>
              <a:t>1st normal form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9450B95-4CE1-1B44-B8CC-B336C1F4DF46}"/>
              </a:ext>
            </a:extLst>
          </p:cNvPr>
          <p:cNvSpPr txBox="1"/>
          <p:nvPr/>
        </p:nvSpPr>
        <p:spPr>
          <a:xfrm>
            <a:off x="960120" y="2607408"/>
            <a:ext cx="65151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500" dirty="0"/>
              <a:t>1 / 4: Each field contains only single value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BB9FBF-3D16-9646-A506-5F47587295B2}"/>
              </a:ext>
            </a:extLst>
          </p:cNvPr>
          <p:cNvSpPr txBox="1"/>
          <p:nvPr/>
        </p:nvSpPr>
        <p:spPr>
          <a:xfrm>
            <a:off x="2421525" y="3662348"/>
            <a:ext cx="166904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FI" sz="3000" dirty="0">
                <a:solidFill>
                  <a:srgbClr val="FF0000"/>
                </a:solidFill>
              </a:rPr>
              <a:t>ALSO NO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B3FA24B-6573-4D4D-8459-B40E6495AA85}"/>
              </a:ext>
            </a:extLst>
          </p:cNvPr>
          <p:cNvSpPr txBox="1"/>
          <p:nvPr/>
        </p:nvSpPr>
        <p:spPr>
          <a:xfrm>
            <a:off x="8761607" y="3770069"/>
            <a:ext cx="81945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FI" sz="3000" dirty="0">
                <a:solidFill>
                  <a:schemeClr val="accent3">
                    <a:lumMod val="75000"/>
                  </a:schemeClr>
                </a:solidFill>
              </a:rPr>
              <a:t>YES</a:t>
            </a:r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01A6C014-684C-124D-B688-F576A36BD8D1}"/>
              </a:ext>
            </a:extLst>
          </p:cNvPr>
          <p:cNvGraphicFramePr>
            <a:graphicFrameLocks noGrp="1"/>
          </p:cNvGraphicFramePr>
          <p:nvPr/>
        </p:nvGraphicFramePr>
        <p:xfrm>
          <a:off x="6905627" y="4423431"/>
          <a:ext cx="4326256" cy="1620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8781">
                  <a:extLst>
                    <a:ext uri="{9D8B030D-6E8A-4147-A177-3AD203B41FA5}">
                      <a16:colId xmlns:a16="http://schemas.microsoft.com/office/drawing/2014/main" val="444696952"/>
                    </a:ext>
                  </a:extLst>
                </a:gridCol>
                <a:gridCol w="2657475">
                  <a:extLst>
                    <a:ext uri="{9D8B030D-6E8A-4147-A177-3AD203B41FA5}">
                      <a16:colId xmlns:a16="http://schemas.microsoft.com/office/drawing/2014/main" val="2080433321"/>
                    </a:ext>
                  </a:extLst>
                </a:gridCol>
              </a:tblGrid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studentId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subject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5949034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</a:t>
                      </a:r>
                      <a:r>
                        <a:rPr lang="en-FI" dirty="0"/>
                        <a:t>ath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1565886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Art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9337563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History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93791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5387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3A65D32-416C-244D-B8E5-6A87927C43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1158849"/>
              </p:ext>
            </p:extLst>
          </p:nvPr>
        </p:nvGraphicFramePr>
        <p:xfrm>
          <a:off x="960118" y="4423431"/>
          <a:ext cx="4326256" cy="1620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8781">
                  <a:extLst>
                    <a:ext uri="{9D8B030D-6E8A-4147-A177-3AD203B41FA5}">
                      <a16:colId xmlns:a16="http://schemas.microsoft.com/office/drawing/2014/main" val="444696952"/>
                    </a:ext>
                  </a:extLst>
                </a:gridCol>
                <a:gridCol w="2657475">
                  <a:extLst>
                    <a:ext uri="{9D8B030D-6E8A-4147-A177-3AD203B41FA5}">
                      <a16:colId xmlns:a16="http://schemas.microsoft.com/office/drawing/2014/main" val="2080433321"/>
                    </a:ext>
                  </a:extLst>
                </a:gridCol>
              </a:tblGrid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studentId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subject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5949034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Math</a:t>
                      </a:r>
                      <a:endParaRPr lang="en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1565886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Basics of Unix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9337563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Sports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96689"/>
                  </a:ext>
                </a:extLst>
              </a:tr>
            </a:tbl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BA081243-72A0-E145-A529-2BEF40E8D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927080" cy="1711708"/>
          </a:xfrm>
        </p:spPr>
        <p:txBody>
          <a:bodyPr>
            <a:normAutofit/>
          </a:bodyPr>
          <a:lstStyle/>
          <a:p>
            <a:r>
              <a:rPr lang="en-FI" dirty="0"/>
              <a:t>1st normal form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9450B95-4CE1-1B44-B8CC-B336C1F4DF46}"/>
              </a:ext>
            </a:extLst>
          </p:cNvPr>
          <p:cNvSpPr txBox="1"/>
          <p:nvPr/>
        </p:nvSpPr>
        <p:spPr>
          <a:xfrm>
            <a:off x="960119" y="2607408"/>
            <a:ext cx="885539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500" dirty="0"/>
              <a:t>2 / 4: Values stored in a column must be of same type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BB9FBF-3D16-9646-A506-5F47587295B2}"/>
              </a:ext>
            </a:extLst>
          </p:cNvPr>
          <p:cNvSpPr txBox="1"/>
          <p:nvPr/>
        </p:nvSpPr>
        <p:spPr>
          <a:xfrm>
            <a:off x="2592975" y="3669307"/>
            <a:ext cx="68159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FI" sz="3000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B3FA24B-6573-4D4D-8459-B40E6495AA85}"/>
              </a:ext>
            </a:extLst>
          </p:cNvPr>
          <p:cNvSpPr txBox="1"/>
          <p:nvPr/>
        </p:nvSpPr>
        <p:spPr>
          <a:xfrm>
            <a:off x="8761607" y="3770069"/>
            <a:ext cx="81945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FI" sz="3000" dirty="0">
                <a:solidFill>
                  <a:schemeClr val="accent3">
                    <a:lumMod val="75000"/>
                  </a:schemeClr>
                </a:solidFill>
              </a:rPr>
              <a:t>YES</a:t>
            </a:r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01A6C014-684C-124D-B688-F576A36BD8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1199504"/>
              </p:ext>
            </p:extLst>
          </p:nvPr>
        </p:nvGraphicFramePr>
        <p:xfrm>
          <a:off x="6905627" y="4423431"/>
          <a:ext cx="4326256" cy="1620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8781">
                  <a:extLst>
                    <a:ext uri="{9D8B030D-6E8A-4147-A177-3AD203B41FA5}">
                      <a16:colId xmlns:a16="http://schemas.microsoft.com/office/drawing/2014/main" val="444696952"/>
                    </a:ext>
                  </a:extLst>
                </a:gridCol>
                <a:gridCol w="2657475">
                  <a:extLst>
                    <a:ext uri="{9D8B030D-6E8A-4147-A177-3AD203B41FA5}">
                      <a16:colId xmlns:a16="http://schemas.microsoft.com/office/drawing/2014/main" val="2080433321"/>
                    </a:ext>
                  </a:extLst>
                </a:gridCol>
              </a:tblGrid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studentId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subject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5949034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</a:t>
                      </a:r>
                      <a:r>
                        <a:rPr lang="en-FI" dirty="0"/>
                        <a:t>ath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1565886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History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9337563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Sports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93791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682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3A65D32-416C-244D-B8E5-6A87927C43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5847306"/>
              </p:ext>
            </p:extLst>
          </p:nvPr>
        </p:nvGraphicFramePr>
        <p:xfrm>
          <a:off x="1355005" y="4440329"/>
          <a:ext cx="3157536" cy="1620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1293">
                  <a:extLst>
                    <a:ext uri="{9D8B030D-6E8A-4147-A177-3AD203B41FA5}">
                      <a16:colId xmlns:a16="http://schemas.microsoft.com/office/drawing/2014/main" val="2080433321"/>
                    </a:ext>
                  </a:extLst>
                </a:gridCol>
                <a:gridCol w="1646243">
                  <a:extLst>
                    <a:ext uri="{9D8B030D-6E8A-4147-A177-3AD203B41FA5}">
                      <a16:colId xmlns:a16="http://schemas.microsoft.com/office/drawing/2014/main" val="171971334"/>
                    </a:ext>
                  </a:extLst>
                </a:gridCol>
              </a:tblGrid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firstname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lastname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5949034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GB" dirty="0"/>
                        <a:t>Toni</a:t>
                      </a:r>
                      <a:endParaRPr lang="en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D’rell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1565886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Mark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Smith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9337563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Toni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D’rell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96689"/>
                  </a:ext>
                </a:extLst>
              </a:tr>
            </a:tbl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BA081243-72A0-E145-A529-2BEF40E8D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927080" cy="1711708"/>
          </a:xfrm>
        </p:spPr>
        <p:txBody>
          <a:bodyPr>
            <a:normAutofit/>
          </a:bodyPr>
          <a:lstStyle/>
          <a:p>
            <a:r>
              <a:rPr lang="en-FI" dirty="0"/>
              <a:t>1st normal form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9450B95-4CE1-1B44-B8CC-B336C1F4DF46}"/>
              </a:ext>
            </a:extLst>
          </p:cNvPr>
          <p:cNvSpPr txBox="1"/>
          <p:nvPr/>
        </p:nvSpPr>
        <p:spPr>
          <a:xfrm>
            <a:off x="960119" y="2607408"/>
            <a:ext cx="885539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500" dirty="0"/>
              <a:t>3 / 4: There should never be duplicate records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BB9FBF-3D16-9646-A506-5F47587295B2}"/>
              </a:ext>
            </a:extLst>
          </p:cNvPr>
          <p:cNvSpPr txBox="1"/>
          <p:nvPr/>
        </p:nvSpPr>
        <p:spPr>
          <a:xfrm>
            <a:off x="2592975" y="3669307"/>
            <a:ext cx="68159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FI" sz="3000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B3FA24B-6573-4D4D-8459-B40E6495AA85}"/>
              </a:ext>
            </a:extLst>
          </p:cNvPr>
          <p:cNvSpPr txBox="1"/>
          <p:nvPr/>
        </p:nvSpPr>
        <p:spPr>
          <a:xfrm>
            <a:off x="8761607" y="3770069"/>
            <a:ext cx="81945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FI" sz="3000" dirty="0">
                <a:solidFill>
                  <a:schemeClr val="accent3">
                    <a:lumMod val="75000"/>
                  </a:schemeClr>
                </a:solidFill>
              </a:rPr>
              <a:t>YES</a:t>
            </a:r>
          </a:p>
        </p:txBody>
      </p:sp>
      <p:graphicFrame>
        <p:nvGraphicFramePr>
          <p:cNvPr id="10" name="Table 4">
            <a:extLst>
              <a:ext uri="{FF2B5EF4-FFF2-40B4-BE49-F238E27FC236}">
                <a16:creationId xmlns:a16="http://schemas.microsoft.com/office/drawing/2014/main" id="{C8A77384-C0E5-AD49-A340-47C0D2D603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1837801"/>
              </p:ext>
            </p:extLst>
          </p:nvPr>
        </p:nvGraphicFramePr>
        <p:xfrm>
          <a:off x="7008206" y="4432024"/>
          <a:ext cx="4326256" cy="1620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8720">
                  <a:extLst>
                    <a:ext uri="{9D8B030D-6E8A-4147-A177-3AD203B41FA5}">
                      <a16:colId xmlns:a16="http://schemas.microsoft.com/office/drawing/2014/main" val="444696952"/>
                    </a:ext>
                  </a:extLst>
                </a:gridCol>
                <a:gridCol w="1511293">
                  <a:extLst>
                    <a:ext uri="{9D8B030D-6E8A-4147-A177-3AD203B41FA5}">
                      <a16:colId xmlns:a16="http://schemas.microsoft.com/office/drawing/2014/main" val="2080433321"/>
                    </a:ext>
                  </a:extLst>
                </a:gridCol>
                <a:gridCol w="1646243">
                  <a:extLst>
                    <a:ext uri="{9D8B030D-6E8A-4147-A177-3AD203B41FA5}">
                      <a16:colId xmlns:a16="http://schemas.microsoft.com/office/drawing/2014/main" val="171971334"/>
                    </a:ext>
                  </a:extLst>
                </a:gridCol>
              </a:tblGrid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studentId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firstname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lastname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5949034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Toni</a:t>
                      </a:r>
                      <a:endParaRPr lang="en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D’rell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1565886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Mark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Smith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9337563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Toni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D’rell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966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6339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3A65D32-416C-244D-B8E5-6A87927C43A7}"/>
              </a:ext>
            </a:extLst>
          </p:cNvPr>
          <p:cNvGraphicFramePr>
            <a:graphicFrameLocks noGrp="1"/>
          </p:cNvGraphicFramePr>
          <p:nvPr/>
        </p:nvGraphicFramePr>
        <p:xfrm>
          <a:off x="960118" y="4423431"/>
          <a:ext cx="4326256" cy="1620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8720">
                  <a:extLst>
                    <a:ext uri="{9D8B030D-6E8A-4147-A177-3AD203B41FA5}">
                      <a16:colId xmlns:a16="http://schemas.microsoft.com/office/drawing/2014/main" val="444696952"/>
                    </a:ext>
                  </a:extLst>
                </a:gridCol>
                <a:gridCol w="1511293">
                  <a:extLst>
                    <a:ext uri="{9D8B030D-6E8A-4147-A177-3AD203B41FA5}">
                      <a16:colId xmlns:a16="http://schemas.microsoft.com/office/drawing/2014/main" val="2080433321"/>
                    </a:ext>
                  </a:extLst>
                </a:gridCol>
                <a:gridCol w="1646243">
                  <a:extLst>
                    <a:ext uri="{9D8B030D-6E8A-4147-A177-3AD203B41FA5}">
                      <a16:colId xmlns:a16="http://schemas.microsoft.com/office/drawing/2014/main" val="171971334"/>
                    </a:ext>
                  </a:extLst>
                </a:gridCol>
              </a:tblGrid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studentId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5949034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Toni</a:t>
                      </a:r>
                      <a:endParaRPr lang="en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Marko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1565886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Mark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Smith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9337563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Anna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Meikäläinen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96689"/>
                  </a:ext>
                </a:extLst>
              </a:tr>
            </a:tbl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BA081243-72A0-E145-A529-2BEF40E8D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927080" cy="1711708"/>
          </a:xfrm>
        </p:spPr>
        <p:txBody>
          <a:bodyPr>
            <a:normAutofit/>
          </a:bodyPr>
          <a:lstStyle/>
          <a:p>
            <a:r>
              <a:rPr lang="en-FI" dirty="0"/>
              <a:t>1st normal form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9450B95-4CE1-1B44-B8CC-B336C1F4DF46}"/>
              </a:ext>
            </a:extLst>
          </p:cNvPr>
          <p:cNvSpPr txBox="1"/>
          <p:nvPr/>
        </p:nvSpPr>
        <p:spPr>
          <a:xfrm>
            <a:off x="960119" y="2607408"/>
            <a:ext cx="885539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500" dirty="0"/>
              <a:t>4 / 4: The order of the data does not matter</a:t>
            </a:r>
          </a:p>
        </p:txBody>
      </p:sp>
      <p:graphicFrame>
        <p:nvGraphicFramePr>
          <p:cNvPr id="10" name="Table 4">
            <a:extLst>
              <a:ext uri="{FF2B5EF4-FFF2-40B4-BE49-F238E27FC236}">
                <a16:creationId xmlns:a16="http://schemas.microsoft.com/office/drawing/2014/main" id="{C8A77384-C0E5-AD49-A340-47C0D2D603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2314237"/>
              </p:ext>
            </p:extLst>
          </p:nvPr>
        </p:nvGraphicFramePr>
        <p:xfrm>
          <a:off x="7008206" y="4432024"/>
          <a:ext cx="4326256" cy="1620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8720">
                  <a:extLst>
                    <a:ext uri="{9D8B030D-6E8A-4147-A177-3AD203B41FA5}">
                      <a16:colId xmlns:a16="http://schemas.microsoft.com/office/drawing/2014/main" val="444696952"/>
                    </a:ext>
                  </a:extLst>
                </a:gridCol>
                <a:gridCol w="1511293">
                  <a:extLst>
                    <a:ext uri="{9D8B030D-6E8A-4147-A177-3AD203B41FA5}">
                      <a16:colId xmlns:a16="http://schemas.microsoft.com/office/drawing/2014/main" val="2080433321"/>
                    </a:ext>
                  </a:extLst>
                </a:gridCol>
                <a:gridCol w="1646243">
                  <a:extLst>
                    <a:ext uri="{9D8B030D-6E8A-4147-A177-3AD203B41FA5}">
                      <a16:colId xmlns:a16="http://schemas.microsoft.com/office/drawing/2014/main" val="171971334"/>
                    </a:ext>
                  </a:extLst>
                </a:gridCol>
              </a:tblGrid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studentId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firstname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lastname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5949034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Toni</a:t>
                      </a:r>
                      <a:endParaRPr lang="en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Marko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1565886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Mark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Smith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9337563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Anna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Meikäläinen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966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9778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83C35-8F1F-6245-8E06-FE50FFBCD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927080" cy="1711708"/>
          </a:xfrm>
        </p:spPr>
        <p:txBody>
          <a:bodyPr>
            <a:normAutofit fontScale="90000"/>
          </a:bodyPr>
          <a:lstStyle/>
          <a:p>
            <a:r>
              <a:rPr lang="en-FI" dirty="0"/>
              <a:t>Three stages of normalization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31C6B4-CB13-A54D-B1EA-9A05ABB76C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Table is in 2</a:t>
            </a:r>
            <a:r>
              <a:rPr lang="en-GB" baseline="30000" dirty="0"/>
              <a:t>nd</a:t>
            </a:r>
            <a:r>
              <a:rPr lang="en-GB" dirty="0"/>
              <a:t> normal form if: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/>
              <a:t>Table is in 1</a:t>
            </a:r>
            <a:r>
              <a:rPr lang="en-GB" baseline="30000" dirty="0"/>
              <a:t>st</a:t>
            </a:r>
            <a:r>
              <a:rPr lang="en-GB" dirty="0"/>
              <a:t> normal form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/>
              <a:t>Each table should contain information only about a single entity (no partial dependencies)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A434260-8DDC-4D47-935F-6B0B2A162875}"/>
              </a:ext>
            </a:extLst>
          </p:cNvPr>
          <p:cNvSpPr txBox="1">
            <a:spLocks/>
          </p:cNvSpPr>
          <p:nvPr/>
        </p:nvSpPr>
        <p:spPr>
          <a:xfrm>
            <a:off x="960120" y="1168206"/>
            <a:ext cx="10268712" cy="1700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 cap="all" spc="12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FI" sz="1500" b="1" dirty="0">
                <a:latin typeface="+mn-lt"/>
              </a:rPr>
              <a:t>1St </a:t>
            </a:r>
            <a:r>
              <a:rPr lang="en-FI" sz="1500" dirty="0">
                <a:latin typeface="+mn-lt"/>
              </a:rPr>
              <a:t>| </a:t>
            </a:r>
            <a:r>
              <a:rPr lang="en-FI" sz="3000" dirty="0">
                <a:latin typeface="+mn-lt"/>
              </a:rPr>
              <a:t>2nd</a:t>
            </a:r>
            <a:r>
              <a:rPr lang="en-FI" sz="1500" dirty="0">
                <a:latin typeface="+mn-lt"/>
              </a:rPr>
              <a:t> | 3rd</a:t>
            </a:r>
          </a:p>
        </p:txBody>
      </p:sp>
    </p:spTree>
    <p:extLst>
      <p:ext uri="{BB962C8B-B14F-4D97-AF65-F5344CB8AC3E}">
        <p14:creationId xmlns:p14="http://schemas.microsoft.com/office/powerpoint/2010/main" val="376832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BA081243-72A0-E145-A529-2BEF40E8D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927080" cy="1711708"/>
          </a:xfrm>
        </p:spPr>
        <p:txBody>
          <a:bodyPr>
            <a:normAutofit/>
          </a:bodyPr>
          <a:lstStyle/>
          <a:p>
            <a:r>
              <a:rPr lang="en-FI" dirty="0"/>
              <a:t>2nd normal form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9450B95-4CE1-1B44-B8CC-B336C1F4DF46}"/>
              </a:ext>
            </a:extLst>
          </p:cNvPr>
          <p:cNvSpPr txBox="1"/>
          <p:nvPr/>
        </p:nvSpPr>
        <p:spPr>
          <a:xfrm>
            <a:off x="400721" y="2618403"/>
            <a:ext cx="1092708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500" dirty="0"/>
              <a:t>2 / 3: Each table should contain information only about a single entity (no partial dependencies)</a:t>
            </a:r>
          </a:p>
        </p:txBody>
      </p:sp>
      <p:graphicFrame>
        <p:nvGraphicFramePr>
          <p:cNvPr id="11" name="Table 4">
            <a:extLst>
              <a:ext uri="{FF2B5EF4-FFF2-40B4-BE49-F238E27FC236}">
                <a16:creationId xmlns:a16="http://schemas.microsoft.com/office/drawing/2014/main" id="{14F9E48D-84C0-4A4E-86E4-840ACA76FD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7916350"/>
              </p:ext>
            </p:extLst>
          </p:nvPr>
        </p:nvGraphicFramePr>
        <p:xfrm>
          <a:off x="400721" y="4188852"/>
          <a:ext cx="6765947" cy="1985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5656">
                  <a:extLst>
                    <a:ext uri="{9D8B030D-6E8A-4147-A177-3AD203B41FA5}">
                      <a16:colId xmlns:a16="http://schemas.microsoft.com/office/drawing/2014/main" val="444696952"/>
                    </a:ext>
                  </a:extLst>
                </a:gridCol>
                <a:gridCol w="1599375">
                  <a:extLst>
                    <a:ext uri="{9D8B030D-6E8A-4147-A177-3AD203B41FA5}">
                      <a16:colId xmlns:a16="http://schemas.microsoft.com/office/drawing/2014/main" val="3610218760"/>
                    </a:ext>
                  </a:extLst>
                </a:gridCol>
                <a:gridCol w="2060458">
                  <a:extLst>
                    <a:ext uri="{9D8B030D-6E8A-4147-A177-3AD203B41FA5}">
                      <a16:colId xmlns:a16="http://schemas.microsoft.com/office/drawing/2014/main" val="2080433321"/>
                    </a:ext>
                  </a:extLst>
                </a:gridCol>
                <a:gridCol w="2060458">
                  <a:extLst>
                    <a:ext uri="{9D8B030D-6E8A-4147-A177-3AD203B41FA5}">
                      <a16:colId xmlns:a16="http://schemas.microsoft.com/office/drawing/2014/main" val="75214624"/>
                    </a:ext>
                  </a:extLst>
                </a:gridCol>
              </a:tblGrid>
              <a:tr h="309155">
                <a:tc>
                  <a:txBody>
                    <a:bodyPr/>
                    <a:lstStyle/>
                    <a:p>
                      <a:r>
                        <a:rPr lang="en-FI" dirty="0"/>
                        <a:t>courseId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studentName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courseName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courseDescription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5949034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Kate Kinsley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C++</a:t>
                      </a:r>
                      <a:endParaRPr lang="en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C++ is cool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1565886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Tony Thinker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Basics of Tables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Tables are nice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9337563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Mark Smith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Introduction to 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AI is fast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96689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Kate Kinsley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Basics of Tables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Tables are nice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843802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8055798-16C2-4642-9EE4-8E3BB5B0A7DD}"/>
              </a:ext>
            </a:extLst>
          </p:cNvPr>
          <p:cNvSpPr txBox="1"/>
          <p:nvPr/>
        </p:nvSpPr>
        <p:spPr>
          <a:xfrm>
            <a:off x="400721" y="3684338"/>
            <a:ext cx="9745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FI" b="1" dirty="0"/>
              <a:t>Courses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096E9C3-E9F3-774D-8DE7-B91A55A56D51}"/>
              </a:ext>
            </a:extLst>
          </p:cNvPr>
          <p:cNvSpPr txBox="1"/>
          <p:nvPr/>
        </p:nvSpPr>
        <p:spPr>
          <a:xfrm>
            <a:off x="3783694" y="3028260"/>
            <a:ext cx="68159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FI" sz="3000" dirty="0">
                <a:solidFill>
                  <a:srgbClr val="FF0000"/>
                </a:solidFill>
              </a:rPr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3794249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83C35-8F1F-6245-8E06-FE50FFBCD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FI" dirty="0"/>
              <a:t>normalization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31C6B4-CB13-A54D-B1EA-9A05ABB76C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Tx/>
              <a:buChar char="-"/>
            </a:pPr>
            <a:r>
              <a:rPr lang="en-GB" dirty="0"/>
              <a:t>Technique when designing databases</a:t>
            </a:r>
          </a:p>
          <a:p>
            <a:pPr marL="457200" indent="-457200">
              <a:buFontTx/>
              <a:buChar char="-"/>
            </a:pPr>
            <a:r>
              <a:rPr lang="en-GB" dirty="0"/>
              <a:t>Ensures that same data is only in one place</a:t>
            </a:r>
          </a:p>
          <a:p>
            <a:pPr marL="731520" lvl="1" indent="-457200">
              <a:buFontTx/>
              <a:buChar char="-"/>
            </a:pPr>
            <a:r>
              <a:rPr lang="en-GB" dirty="0"/>
              <a:t>When updating data, we only update it in one location</a:t>
            </a:r>
          </a:p>
          <a:p>
            <a:pPr marL="457200" indent="-457200">
              <a:buFontTx/>
              <a:buChar char="-"/>
            </a:pPr>
            <a:r>
              <a:rPr lang="en-GB" dirty="0"/>
              <a:t>With normalization we want to eliminate redundant (repeated) data</a:t>
            </a:r>
          </a:p>
          <a:p>
            <a:pPr marL="457200" indent="-457200">
              <a:buFontTx/>
              <a:buChar char="-"/>
            </a:pPr>
            <a:r>
              <a:rPr lang="en-GB" dirty="0"/>
              <a:t>When normalizing, larger tables might be separated into smaller ones and tables linked together.</a:t>
            </a:r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2180898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BA081243-72A0-E145-A529-2BEF40E8D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927080" cy="1711708"/>
          </a:xfrm>
        </p:spPr>
        <p:txBody>
          <a:bodyPr>
            <a:normAutofit/>
          </a:bodyPr>
          <a:lstStyle/>
          <a:p>
            <a:r>
              <a:rPr lang="en-FI" dirty="0"/>
              <a:t>2nd normal form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9450B95-4CE1-1B44-B8CC-B336C1F4DF46}"/>
              </a:ext>
            </a:extLst>
          </p:cNvPr>
          <p:cNvSpPr txBox="1"/>
          <p:nvPr/>
        </p:nvSpPr>
        <p:spPr>
          <a:xfrm>
            <a:off x="400721" y="2618403"/>
            <a:ext cx="1092708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500" dirty="0"/>
              <a:t>2 / 3: Each table should contain information only about a single entity (no partial dependencies)</a:t>
            </a:r>
          </a:p>
        </p:txBody>
      </p:sp>
      <p:graphicFrame>
        <p:nvGraphicFramePr>
          <p:cNvPr id="11" name="Table 4">
            <a:extLst>
              <a:ext uri="{FF2B5EF4-FFF2-40B4-BE49-F238E27FC236}">
                <a16:creationId xmlns:a16="http://schemas.microsoft.com/office/drawing/2014/main" id="{14F9E48D-84C0-4A4E-86E4-840ACA76FD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6993009"/>
              </p:ext>
            </p:extLst>
          </p:nvPr>
        </p:nvGraphicFramePr>
        <p:xfrm>
          <a:off x="246342" y="4185120"/>
          <a:ext cx="5166572" cy="1985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5656">
                  <a:extLst>
                    <a:ext uri="{9D8B030D-6E8A-4147-A177-3AD203B41FA5}">
                      <a16:colId xmlns:a16="http://schemas.microsoft.com/office/drawing/2014/main" val="444696952"/>
                    </a:ext>
                  </a:extLst>
                </a:gridCol>
                <a:gridCol w="1902464">
                  <a:extLst>
                    <a:ext uri="{9D8B030D-6E8A-4147-A177-3AD203B41FA5}">
                      <a16:colId xmlns:a16="http://schemas.microsoft.com/office/drawing/2014/main" val="2080433321"/>
                    </a:ext>
                  </a:extLst>
                </a:gridCol>
                <a:gridCol w="2218452">
                  <a:extLst>
                    <a:ext uri="{9D8B030D-6E8A-4147-A177-3AD203B41FA5}">
                      <a16:colId xmlns:a16="http://schemas.microsoft.com/office/drawing/2014/main" val="75214624"/>
                    </a:ext>
                  </a:extLst>
                </a:gridCol>
              </a:tblGrid>
              <a:tr h="309155">
                <a:tc>
                  <a:txBody>
                    <a:bodyPr/>
                    <a:lstStyle/>
                    <a:p>
                      <a:r>
                        <a:rPr lang="en-FI" dirty="0"/>
                        <a:t>courseId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5949034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C++</a:t>
                      </a:r>
                      <a:endParaRPr lang="en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C++ is cool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1565886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Basics of Tables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Tables are nice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9337563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Introduction to 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AI is fast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96689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Basics of Tables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Tables are nice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843802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8055798-16C2-4642-9EE4-8E3BB5B0A7DD}"/>
              </a:ext>
            </a:extLst>
          </p:cNvPr>
          <p:cNvSpPr txBox="1"/>
          <p:nvPr/>
        </p:nvSpPr>
        <p:spPr>
          <a:xfrm>
            <a:off x="246342" y="3685604"/>
            <a:ext cx="9745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FI" b="1" dirty="0"/>
              <a:t>Courses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CD28A18-62EF-9C44-91A3-AC66E4EEB99D}"/>
              </a:ext>
            </a:extLst>
          </p:cNvPr>
          <p:cNvSpPr txBox="1"/>
          <p:nvPr/>
        </p:nvSpPr>
        <p:spPr>
          <a:xfrm>
            <a:off x="3690766" y="3015889"/>
            <a:ext cx="81945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FI" sz="3000" dirty="0">
                <a:solidFill>
                  <a:schemeClr val="accent3">
                    <a:lumMod val="75000"/>
                  </a:schemeClr>
                </a:solidFill>
              </a:rPr>
              <a:t>YES</a:t>
            </a:r>
          </a:p>
        </p:txBody>
      </p:sp>
      <p:graphicFrame>
        <p:nvGraphicFramePr>
          <p:cNvPr id="12" name="Table 4">
            <a:extLst>
              <a:ext uri="{FF2B5EF4-FFF2-40B4-BE49-F238E27FC236}">
                <a16:creationId xmlns:a16="http://schemas.microsoft.com/office/drawing/2014/main" id="{4B871AA5-46F3-DB49-AE70-719CC58DD9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3186318"/>
              </p:ext>
            </p:extLst>
          </p:nvPr>
        </p:nvGraphicFramePr>
        <p:xfrm>
          <a:off x="5564091" y="4185119"/>
          <a:ext cx="2710614" cy="15808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4946">
                  <a:extLst>
                    <a:ext uri="{9D8B030D-6E8A-4147-A177-3AD203B41FA5}">
                      <a16:colId xmlns:a16="http://schemas.microsoft.com/office/drawing/2014/main" val="444696952"/>
                    </a:ext>
                  </a:extLst>
                </a:gridCol>
                <a:gridCol w="1555668">
                  <a:extLst>
                    <a:ext uri="{9D8B030D-6E8A-4147-A177-3AD203B41FA5}">
                      <a16:colId xmlns:a16="http://schemas.microsoft.com/office/drawing/2014/main" val="361021876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FI" dirty="0"/>
                        <a:t>studentId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5949034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Kate Kinsley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1565886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Tony Thinker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9337563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Mark Smith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9668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0FDC9894-6125-154C-A25D-840D60D12173}"/>
              </a:ext>
            </a:extLst>
          </p:cNvPr>
          <p:cNvSpPr txBox="1"/>
          <p:nvPr/>
        </p:nvSpPr>
        <p:spPr>
          <a:xfrm>
            <a:off x="5564091" y="3659596"/>
            <a:ext cx="1063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FI" dirty="0"/>
              <a:t>Students</a:t>
            </a:r>
          </a:p>
        </p:txBody>
      </p:sp>
      <p:graphicFrame>
        <p:nvGraphicFramePr>
          <p:cNvPr id="13" name="Table 4">
            <a:extLst>
              <a:ext uri="{FF2B5EF4-FFF2-40B4-BE49-F238E27FC236}">
                <a16:creationId xmlns:a16="http://schemas.microsoft.com/office/drawing/2014/main" id="{99E4F305-D22A-A747-B7AE-5A30EFD281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0474156"/>
              </p:ext>
            </p:extLst>
          </p:nvPr>
        </p:nvGraphicFramePr>
        <p:xfrm>
          <a:off x="8479672" y="4185118"/>
          <a:ext cx="3016313" cy="1985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5590">
                  <a:extLst>
                    <a:ext uri="{9D8B030D-6E8A-4147-A177-3AD203B41FA5}">
                      <a16:colId xmlns:a16="http://schemas.microsoft.com/office/drawing/2014/main" val="444696952"/>
                    </a:ext>
                  </a:extLst>
                </a:gridCol>
                <a:gridCol w="1900723">
                  <a:extLst>
                    <a:ext uri="{9D8B030D-6E8A-4147-A177-3AD203B41FA5}">
                      <a16:colId xmlns:a16="http://schemas.microsoft.com/office/drawing/2014/main" val="361021876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FI" dirty="0"/>
                        <a:t>studentId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courseId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5949034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1565886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9337563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96689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4980362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362E6FB5-4E81-9F4F-8198-A7550CF289E6}"/>
              </a:ext>
            </a:extLst>
          </p:cNvPr>
          <p:cNvSpPr txBox="1"/>
          <p:nvPr/>
        </p:nvSpPr>
        <p:spPr>
          <a:xfrm>
            <a:off x="8479672" y="3659596"/>
            <a:ext cx="1749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FI" dirty="0"/>
              <a:t>StudentCourses</a:t>
            </a:r>
          </a:p>
        </p:txBody>
      </p:sp>
    </p:spTree>
    <p:extLst>
      <p:ext uri="{BB962C8B-B14F-4D97-AF65-F5344CB8AC3E}">
        <p14:creationId xmlns:p14="http://schemas.microsoft.com/office/powerpoint/2010/main" val="1279524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  <p:bldP spid="8" grpId="0"/>
      <p:bldP spid="4" grpId="0"/>
      <p:bldP spid="1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83C35-8F1F-6245-8E06-FE50FFBCD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927080" cy="1711708"/>
          </a:xfrm>
        </p:spPr>
        <p:txBody>
          <a:bodyPr>
            <a:normAutofit fontScale="90000"/>
          </a:bodyPr>
          <a:lstStyle/>
          <a:p>
            <a:r>
              <a:rPr lang="en-FI" dirty="0"/>
              <a:t>Three stages of normalization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31C6B4-CB13-A54D-B1EA-9A05ABB76C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Table is in 3</a:t>
            </a:r>
            <a:r>
              <a:rPr lang="en-GB" baseline="30000" dirty="0"/>
              <a:t>rd</a:t>
            </a:r>
            <a:r>
              <a:rPr lang="en-GB" dirty="0"/>
              <a:t> normal form if: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/>
              <a:t>Table is in 2</a:t>
            </a:r>
            <a:r>
              <a:rPr lang="en-GB" baseline="30000" dirty="0"/>
              <a:t>nd</a:t>
            </a:r>
            <a:r>
              <a:rPr lang="en-GB" dirty="0"/>
              <a:t> normal form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/>
              <a:t>There is </a:t>
            </a:r>
            <a:r>
              <a:rPr lang="en-GB" dirty="0"/>
              <a:t>no other non key attribute that needs to be changed when changing another non key attribute (no transitive dependencies)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A434260-8DDC-4D47-935F-6B0B2A162875}"/>
              </a:ext>
            </a:extLst>
          </p:cNvPr>
          <p:cNvSpPr txBox="1">
            <a:spLocks/>
          </p:cNvSpPr>
          <p:nvPr/>
        </p:nvSpPr>
        <p:spPr>
          <a:xfrm>
            <a:off x="960120" y="1168206"/>
            <a:ext cx="10268712" cy="1700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 cap="all" spc="12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FI" sz="1500" b="1" dirty="0">
                <a:latin typeface="+mn-lt"/>
              </a:rPr>
              <a:t>1St </a:t>
            </a:r>
            <a:r>
              <a:rPr lang="en-FI" sz="1500" dirty="0">
                <a:latin typeface="+mn-lt"/>
              </a:rPr>
              <a:t>| 2nd | </a:t>
            </a:r>
            <a:r>
              <a:rPr lang="en-FI" sz="3000" dirty="0">
                <a:latin typeface="+mn-lt"/>
              </a:rPr>
              <a:t>3rd</a:t>
            </a:r>
          </a:p>
        </p:txBody>
      </p:sp>
    </p:spTree>
    <p:extLst>
      <p:ext uri="{BB962C8B-B14F-4D97-AF65-F5344CB8AC3E}">
        <p14:creationId xmlns:p14="http://schemas.microsoft.com/office/powerpoint/2010/main" val="3504880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BA081243-72A0-E145-A529-2BEF40E8D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927080" cy="1711708"/>
          </a:xfrm>
        </p:spPr>
        <p:txBody>
          <a:bodyPr>
            <a:normAutofit/>
          </a:bodyPr>
          <a:lstStyle/>
          <a:p>
            <a:r>
              <a:rPr lang="en-FI" dirty="0"/>
              <a:t>3rd normal form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9450B95-4CE1-1B44-B8CC-B336C1F4DF46}"/>
              </a:ext>
            </a:extLst>
          </p:cNvPr>
          <p:cNvSpPr txBox="1"/>
          <p:nvPr/>
        </p:nvSpPr>
        <p:spPr>
          <a:xfrm>
            <a:off x="400721" y="2618403"/>
            <a:ext cx="1092708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500" dirty="0"/>
              <a:t>2 / 2: There should be no other non key attribute that needs to be changed when changing another non key attribute (no transitive dependencies)</a:t>
            </a:r>
          </a:p>
        </p:txBody>
      </p:sp>
      <p:graphicFrame>
        <p:nvGraphicFramePr>
          <p:cNvPr id="11" name="Table 4">
            <a:extLst>
              <a:ext uri="{FF2B5EF4-FFF2-40B4-BE49-F238E27FC236}">
                <a16:creationId xmlns:a16="http://schemas.microsoft.com/office/drawing/2014/main" id="{14F9E48D-84C0-4A4E-86E4-840ACA76FD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3321490"/>
              </p:ext>
            </p:extLst>
          </p:nvPr>
        </p:nvGraphicFramePr>
        <p:xfrm>
          <a:off x="400721" y="4188852"/>
          <a:ext cx="11185854" cy="1985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9387">
                  <a:extLst>
                    <a:ext uri="{9D8B030D-6E8A-4147-A177-3AD203B41FA5}">
                      <a16:colId xmlns:a16="http://schemas.microsoft.com/office/drawing/2014/main" val="444696952"/>
                    </a:ext>
                  </a:extLst>
                </a:gridCol>
                <a:gridCol w="2481617">
                  <a:extLst>
                    <a:ext uri="{9D8B030D-6E8A-4147-A177-3AD203B41FA5}">
                      <a16:colId xmlns:a16="http://schemas.microsoft.com/office/drawing/2014/main" val="2080433321"/>
                    </a:ext>
                  </a:extLst>
                </a:gridCol>
                <a:gridCol w="2481617">
                  <a:extLst>
                    <a:ext uri="{9D8B030D-6E8A-4147-A177-3AD203B41FA5}">
                      <a16:colId xmlns:a16="http://schemas.microsoft.com/office/drawing/2014/main" val="75214624"/>
                    </a:ext>
                  </a:extLst>
                </a:gridCol>
                <a:gridCol w="2495606">
                  <a:extLst>
                    <a:ext uri="{9D8B030D-6E8A-4147-A177-3AD203B41FA5}">
                      <a16:colId xmlns:a16="http://schemas.microsoft.com/office/drawing/2014/main" val="2670930485"/>
                    </a:ext>
                  </a:extLst>
                </a:gridCol>
                <a:gridCol w="2467627">
                  <a:extLst>
                    <a:ext uri="{9D8B030D-6E8A-4147-A177-3AD203B41FA5}">
                      <a16:colId xmlns:a16="http://schemas.microsoft.com/office/drawing/2014/main" val="3478970712"/>
                    </a:ext>
                  </a:extLst>
                </a:gridCol>
              </a:tblGrid>
              <a:tr h="309155">
                <a:tc>
                  <a:txBody>
                    <a:bodyPr/>
                    <a:lstStyle/>
                    <a:p>
                      <a:r>
                        <a:rPr lang="en-FI" dirty="0"/>
                        <a:t>courseId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courseName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courseDescription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courseTeacherName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courseTeacherAge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5949034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C++</a:t>
                      </a:r>
                      <a:endParaRPr lang="en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C++ is cool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Tina Teacher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1565886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Basics of Tables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Tables are nice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Tim Tutor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52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9337563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Introduction to 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AI is fast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Mark Powerpoint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96689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Basics of Tables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Tables are nice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Mark Powerpoint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843802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8055798-16C2-4642-9EE4-8E3BB5B0A7DD}"/>
              </a:ext>
            </a:extLst>
          </p:cNvPr>
          <p:cNvSpPr txBox="1"/>
          <p:nvPr/>
        </p:nvSpPr>
        <p:spPr>
          <a:xfrm>
            <a:off x="400721" y="3684338"/>
            <a:ext cx="9745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FI" b="1" dirty="0"/>
              <a:t>Courses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096E9C3-E9F3-774D-8DE7-B91A55A56D51}"/>
              </a:ext>
            </a:extLst>
          </p:cNvPr>
          <p:cNvSpPr txBox="1"/>
          <p:nvPr/>
        </p:nvSpPr>
        <p:spPr>
          <a:xfrm>
            <a:off x="1655636" y="3557515"/>
            <a:ext cx="68159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FI" sz="3000" dirty="0">
                <a:solidFill>
                  <a:srgbClr val="FF0000"/>
                </a:solidFill>
              </a:rPr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1853634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  <p:bldP spid="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BA081243-72A0-E145-A529-2BEF40E8D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927080" cy="1711708"/>
          </a:xfrm>
        </p:spPr>
        <p:txBody>
          <a:bodyPr>
            <a:normAutofit/>
          </a:bodyPr>
          <a:lstStyle/>
          <a:p>
            <a:r>
              <a:rPr lang="en-FI" dirty="0"/>
              <a:t>3rd normal form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9450B95-4CE1-1B44-B8CC-B336C1F4DF46}"/>
              </a:ext>
            </a:extLst>
          </p:cNvPr>
          <p:cNvSpPr txBox="1"/>
          <p:nvPr/>
        </p:nvSpPr>
        <p:spPr>
          <a:xfrm>
            <a:off x="400721" y="2618403"/>
            <a:ext cx="1092708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500" dirty="0"/>
              <a:t>2 / 2: There should be no other non key attribute that needs to be changed when changing another non key attribute (no transitive dependencies)</a:t>
            </a:r>
          </a:p>
        </p:txBody>
      </p:sp>
      <p:graphicFrame>
        <p:nvGraphicFramePr>
          <p:cNvPr id="11" name="Table 4">
            <a:extLst>
              <a:ext uri="{FF2B5EF4-FFF2-40B4-BE49-F238E27FC236}">
                <a16:creationId xmlns:a16="http://schemas.microsoft.com/office/drawing/2014/main" id="{14F9E48D-84C0-4A4E-86E4-840ACA76FD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3315617"/>
              </p:ext>
            </p:extLst>
          </p:nvPr>
        </p:nvGraphicFramePr>
        <p:xfrm>
          <a:off x="400721" y="4188852"/>
          <a:ext cx="5185658" cy="1985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518">
                  <a:extLst>
                    <a:ext uri="{9D8B030D-6E8A-4147-A177-3AD203B41FA5}">
                      <a16:colId xmlns:a16="http://schemas.microsoft.com/office/drawing/2014/main" val="444696952"/>
                    </a:ext>
                  </a:extLst>
                </a:gridCol>
                <a:gridCol w="1924728">
                  <a:extLst>
                    <a:ext uri="{9D8B030D-6E8A-4147-A177-3AD203B41FA5}">
                      <a16:colId xmlns:a16="http://schemas.microsoft.com/office/drawing/2014/main" val="2080433321"/>
                    </a:ext>
                  </a:extLst>
                </a:gridCol>
                <a:gridCol w="2211412">
                  <a:extLst>
                    <a:ext uri="{9D8B030D-6E8A-4147-A177-3AD203B41FA5}">
                      <a16:colId xmlns:a16="http://schemas.microsoft.com/office/drawing/2014/main" val="75214624"/>
                    </a:ext>
                  </a:extLst>
                </a:gridCol>
              </a:tblGrid>
              <a:tr h="309155">
                <a:tc>
                  <a:txBody>
                    <a:bodyPr/>
                    <a:lstStyle/>
                    <a:p>
                      <a:r>
                        <a:rPr lang="en-FI" dirty="0"/>
                        <a:t>courseId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courseDescription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5949034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C++</a:t>
                      </a:r>
                      <a:endParaRPr lang="en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C++ is cool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1565886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Basics of Tables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Tables are nice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9337563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Introduction to 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AI is fast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96689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Basics of Tables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Tables are nice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843802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8055798-16C2-4642-9EE4-8E3BB5B0A7DD}"/>
              </a:ext>
            </a:extLst>
          </p:cNvPr>
          <p:cNvSpPr txBox="1"/>
          <p:nvPr/>
        </p:nvSpPr>
        <p:spPr>
          <a:xfrm>
            <a:off x="400721" y="3649848"/>
            <a:ext cx="9745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FI" b="1" dirty="0"/>
              <a:t>Courses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559EE7D-4643-9F4A-B1C4-8BFA321134D0}"/>
              </a:ext>
            </a:extLst>
          </p:cNvPr>
          <p:cNvSpPr txBox="1"/>
          <p:nvPr/>
        </p:nvSpPr>
        <p:spPr>
          <a:xfrm>
            <a:off x="1546083" y="3515060"/>
            <a:ext cx="81945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FI" sz="3000" dirty="0">
                <a:solidFill>
                  <a:schemeClr val="accent3">
                    <a:lumMod val="75000"/>
                  </a:schemeClr>
                </a:solidFill>
              </a:rPr>
              <a:t>YES</a:t>
            </a:r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9AABAA26-D2A7-C64B-8BA8-97B53AC4EF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5731613"/>
              </p:ext>
            </p:extLst>
          </p:nvPr>
        </p:nvGraphicFramePr>
        <p:xfrm>
          <a:off x="5864261" y="4188088"/>
          <a:ext cx="3392473" cy="18159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7788">
                  <a:extLst>
                    <a:ext uri="{9D8B030D-6E8A-4147-A177-3AD203B41FA5}">
                      <a16:colId xmlns:a16="http://schemas.microsoft.com/office/drawing/2014/main" val="2670930485"/>
                    </a:ext>
                  </a:extLst>
                </a:gridCol>
                <a:gridCol w="1453019">
                  <a:extLst>
                    <a:ext uri="{9D8B030D-6E8A-4147-A177-3AD203B41FA5}">
                      <a16:colId xmlns:a16="http://schemas.microsoft.com/office/drawing/2014/main" val="3478970712"/>
                    </a:ext>
                  </a:extLst>
                </a:gridCol>
                <a:gridCol w="801666">
                  <a:extLst>
                    <a:ext uri="{9D8B030D-6E8A-4147-A177-3AD203B41FA5}">
                      <a16:colId xmlns:a16="http://schemas.microsoft.com/office/drawing/2014/main" val="921854746"/>
                    </a:ext>
                  </a:extLst>
                </a:gridCol>
              </a:tblGrid>
              <a:tr h="309155">
                <a:tc>
                  <a:txBody>
                    <a:bodyPr/>
                    <a:lstStyle/>
                    <a:p>
                      <a:r>
                        <a:rPr lang="en-FI" dirty="0"/>
                        <a:t>teacherId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5949034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Tina Teacher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1565886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Tim Tutor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52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9337563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Mark Powerpoint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96689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78FC027D-4A91-F64A-8BCE-E9926E20CBBD}"/>
              </a:ext>
            </a:extLst>
          </p:cNvPr>
          <p:cNvSpPr txBox="1"/>
          <p:nvPr/>
        </p:nvSpPr>
        <p:spPr>
          <a:xfrm>
            <a:off x="5804443" y="3698962"/>
            <a:ext cx="107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FI" b="1" dirty="0"/>
              <a:t>Teachers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DC21344-9A66-6146-820C-8BB78B64CB4F}"/>
              </a:ext>
            </a:extLst>
          </p:cNvPr>
          <p:cNvSpPr txBox="1"/>
          <p:nvPr/>
        </p:nvSpPr>
        <p:spPr>
          <a:xfrm>
            <a:off x="9575303" y="3699726"/>
            <a:ext cx="1756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FI" b="1" dirty="0"/>
              <a:t>CourseTeachers</a:t>
            </a:r>
          </a:p>
        </p:txBody>
      </p:sp>
      <p:graphicFrame>
        <p:nvGraphicFramePr>
          <p:cNvPr id="13" name="Table 4">
            <a:extLst>
              <a:ext uri="{FF2B5EF4-FFF2-40B4-BE49-F238E27FC236}">
                <a16:creationId xmlns:a16="http://schemas.microsoft.com/office/drawing/2014/main" id="{6F2DF019-2054-664F-9E27-4F8468B058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5189674"/>
              </p:ext>
            </p:extLst>
          </p:nvPr>
        </p:nvGraphicFramePr>
        <p:xfrm>
          <a:off x="9575303" y="4188852"/>
          <a:ext cx="2411650" cy="1985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9076">
                  <a:extLst>
                    <a:ext uri="{9D8B030D-6E8A-4147-A177-3AD203B41FA5}">
                      <a16:colId xmlns:a16="http://schemas.microsoft.com/office/drawing/2014/main" val="2670930485"/>
                    </a:ext>
                  </a:extLst>
                </a:gridCol>
                <a:gridCol w="1142574">
                  <a:extLst>
                    <a:ext uri="{9D8B030D-6E8A-4147-A177-3AD203B41FA5}">
                      <a16:colId xmlns:a16="http://schemas.microsoft.com/office/drawing/2014/main" val="3478970712"/>
                    </a:ext>
                  </a:extLst>
                </a:gridCol>
              </a:tblGrid>
              <a:tr h="309155">
                <a:tc>
                  <a:txBody>
                    <a:bodyPr/>
                    <a:lstStyle/>
                    <a:p>
                      <a:r>
                        <a:rPr lang="en-FI" dirty="0"/>
                        <a:t>teacherId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courseId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5949034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1565886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9337563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96689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84380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8239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  <p:bldP spid="8" grpId="0"/>
      <p:bldP spid="10" grpId="0"/>
      <p:bldP spid="1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BA081243-72A0-E145-A529-2BEF40E8D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927080" cy="1711708"/>
          </a:xfrm>
        </p:spPr>
        <p:txBody>
          <a:bodyPr>
            <a:normAutofit/>
          </a:bodyPr>
          <a:lstStyle/>
          <a:p>
            <a:r>
              <a:rPr lang="en-FI" dirty="0"/>
              <a:t>Note on normalization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9450B95-4CE1-1B44-B8CC-B336C1F4DF46}"/>
              </a:ext>
            </a:extLst>
          </p:cNvPr>
          <p:cNvSpPr txBox="1"/>
          <p:nvPr/>
        </p:nvSpPr>
        <p:spPr>
          <a:xfrm>
            <a:off x="960119" y="2607408"/>
            <a:ext cx="1058283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500" dirty="0"/>
              <a:t>We might skip normalizing some data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500" dirty="0"/>
              <a:t>For example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500" dirty="0"/>
              <a:t>Address could be split into their own tables called </a:t>
            </a:r>
            <a:r>
              <a:rPr lang="en-GB" sz="2500" dirty="0" err="1"/>
              <a:t>addressZipCodes</a:t>
            </a:r>
            <a:r>
              <a:rPr lang="en-GB" sz="2500" dirty="0"/>
              <a:t>, </a:t>
            </a:r>
            <a:r>
              <a:rPr lang="en-GB" sz="2500" dirty="0" err="1"/>
              <a:t>addressPhone</a:t>
            </a:r>
            <a:r>
              <a:rPr lang="en-GB" sz="2500" dirty="0"/>
              <a:t>, </a:t>
            </a:r>
            <a:r>
              <a:rPr lang="en-GB" sz="2500" dirty="0" err="1"/>
              <a:t>addressCountry</a:t>
            </a:r>
            <a:r>
              <a:rPr lang="en-GB" sz="2500" dirty="0"/>
              <a:t>, </a:t>
            </a:r>
            <a:r>
              <a:rPr lang="en-GB" sz="2500" dirty="0" err="1"/>
              <a:t>addressStreet</a:t>
            </a:r>
            <a:r>
              <a:rPr lang="en-GB" sz="2500" dirty="0"/>
              <a:t> etc... BUT creating all these tables would make your database cumbersome to use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500" dirty="0"/>
              <a:t>Generally in this case it is better to just have a table like </a:t>
            </a:r>
            <a:r>
              <a:rPr lang="en-GB" sz="2500" b="1" dirty="0" err="1"/>
              <a:t>customerAddresses</a:t>
            </a:r>
            <a:endParaRPr lang="en-GB" sz="2500" b="1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GB" sz="2500" dirty="0"/>
          </a:p>
        </p:txBody>
      </p:sp>
    </p:spTree>
    <p:extLst>
      <p:ext uri="{BB962C8B-B14F-4D97-AF65-F5344CB8AC3E}">
        <p14:creationId xmlns:p14="http://schemas.microsoft.com/office/powerpoint/2010/main" val="2581796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BA081243-72A0-E145-A529-2BEF40E8D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927080" cy="1711708"/>
          </a:xfrm>
        </p:spPr>
        <p:txBody>
          <a:bodyPr>
            <a:normAutofit/>
          </a:bodyPr>
          <a:lstStyle/>
          <a:p>
            <a:r>
              <a:rPr lang="en-FI" dirty="0"/>
              <a:t>Good</a:t>
            </a:r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9AABAA26-D2A7-C64B-8BA8-97B53AC4EF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9501375"/>
              </p:ext>
            </p:extLst>
          </p:nvPr>
        </p:nvGraphicFramePr>
        <p:xfrm>
          <a:off x="424813" y="3213681"/>
          <a:ext cx="3341866" cy="1985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9461">
                  <a:extLst>
                    <a:ext uri="{9D8B030D-6E8A-4147-A177-3AD203B41FA5}">
                      <a16:colId xmlns:a16="http://schemas.microsoft.com/office/drawing/2014/main" val="2670930485"/>
                    </a:ext>
                  </a:extLst>
                </a:gridCol>
                <a:gridCol w="2022405">
                  <a:extLst>
                    <a:ext uri="{9D8B030D-6E8A-4147-A177-3AD203B41FA5}">
                      <a16:colId xmlns:a16="http://schemas.microsoft.com/office/drawing/2014/main" val="3478970712"/>
                    </a:ext>
                  </a:extLst>
                </a:gridCol>
              </a:tblGrid>
              <a:tr h="309155">
                <a:tc>
                  <a:txBody>
                    <a:bodyPr/>
                    <a:lstStyle/>
                    <a:p>
                      <a:r>
                        <a:rPr lang="en-FI" dirty="0"/>
                        <a:t>teacherId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teacherName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5949034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Tina Teacher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1565886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Tim Tutor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9337563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Mark Powerpoint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96689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Tim Tutor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8438026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78FC027D-4A91-F64A-8BCE-E9926E20CBBD}"/>
              </a:ext>
            </a:extLst>
          </p:cNvPr>
          <p:cNvSpPr txBox="1"/>
          <p:nvPr/>
        </p:nvSpPr>
        <p:spPr>
          <a:xfrm>
            <a:off x="424813" y="2620131"/>
            <a:ext cx="107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FI" b="1" dirty="0"/>
              <a:t>Teachers</a:t>
            </a:r>
          </a:p>
        </p:txBody>
      </p:sp>
      <p:graphicFrame>
        <p:nvGraphicFramePr>
          <p:cNvPr id="16" name="Table 4">
            <a:extLst>
              <a:ext uri="{FF2B5EF4-FFF2-40B4-BE49-F238E27FC236}">
                <a16:creationId xmlns:a16="http://schemas.microsoft.com/office/drawing/2014/main" id="{5A07C88C-10DD-924F-BC15-9BB0E0A85F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3551049"/>
              </p:ext>
            </p:extLst>
          </p:nvPr>
        </p:nvGraphicFramePr>
        <p:xfrm>
          <a:off x="4210198" y="3213681"/>
          <a:ext cx="7386676" cy="1985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9461">
                  <a:extLst>
                    <a:ext uri="{9D8B030D-6E8A-4147-A177-3AD203B41FA5}">
                      <a16:colId xmlns:a16="http://schemas.microsoft.com/office/drawing/2014/main" val="2670930485"/>
                    </a:ext>
                  </a:extLst>
                </a:gridCol>
                <a:gridCol w="2022405">
                  <a:extLst>
                    <a:ext uri="{9D8B030D-6E8A-4147-A177-3AD203B41FA5}">
                      <a16:colId xmlns:a16="http://schemas.microsoft.com/office/drawing/2014/main" val="3478970712"/>
                    </a:ext>
                  </a:extLst>
                </a:gridCol>
                <a:gridCol w="2022405">
                  <a:extLst>
                    <a:ext uri="{9D8B030D-6E8A-4147-A177-3AD203B41FA5}">
                      <a16:colId xmlns:a16="http://schemas.microsoft.com/office/drawing/2014/main" val="687769375"/>
                    </a:ext>
                  </a:extLst>
                </a:gridCol>
                <a:gridCol w="2022405">
                  <a:extLst>
                    <a:ext uri="{9D8B030D-6E8A-4147-A177-3AD203B41FA5}">
                      <a16:colId xmlns:a16="http://schemas.microsoft.com/office/drawing/2014/main" val="1215593723"/>
                    </a:ext>
                  </a:extLst>
                </a:gridCol>
              </a:tblGrid>
              <a:tr h="309155">
                <a:tc>
                  <a:txBody>
                    <a:bodyPr/>
                    <a:lstStyle/>
                    <a:p>
                      <a:r>
                        <a:rPr lang="en-FI" dirty="0"/>
                        <a:t>teacherId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street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zipcode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phone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5949034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London Street 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51232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1234567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1565886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Tampere Street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51223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5123233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9337563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Long Bridge 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61243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6342342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96689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Apartment 1 B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51244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6512423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8438026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5B9E95F3-F1E1-CE41-87B0-32B112253207}"/>
              </a:ext>
            </a:extLst>
          </p:cNvPr>
          <p:cNvSpPr txBox="1"/>
          <p:nvPr/>
        </p:nvSpPr>
        <p:spPr>
          <a:xfrm>
            <a:off x="4213167" y="2620131"/>
            <a:ext cx="1985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FI" b="1" dirty="0"/>
              <a:t>TeacherAddresses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3A9AD87-A275-AE4D-A6B2-4891B87AC1B3}"/>
              </a:ext>
            </a:extLst>
          </p:cNvPr>
          <p:cNvSpPr txBox="1"/>
          <p:nvPr/>
        </p:nvSpPr>
        <p:spPr>
          <a:xfrm>
            <a:off x="3390743" y="896669"/>
            <a:ext cx="81945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FI" sz="3000" dirty="0">
                <a:solidFill>
                  <a:schemeClr val="accent3">
                    <a:lumMod val="75000"/>
                  </a:schemeClr>
                </a:solidFill>
              </a:rPr>
              <a:t>YES</a:t>
            </a:r>
          </a:p>
        </p:txBody>
      </p:sp>
    </p:spTree>
    <p:extLst>
      <p:ext uri="{BB962C8B-B14F-4D97-AF65-F5344CB8AC3E}">
        <p14:creationId xmlns:p14="http://schemas.microsoft.com/office/powerpoint/2010/main" val="147771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7" grpId="0"/>
      <p:bldP spid="1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BA081243-72A0-E145-A529-2BEF40E8D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927080" cy="1711708"/>
          </a:xfrm>
        </p:spPr>
        <p:txBody>
          <a:bodyPr>
            <a:normAutofit/>
          </a:bodyPr>
          <a:lstStyle/>
          <a:p>
            <a:r>
              <a:rPr lang="en-FI" dirty="0"/>
              <a:t>TOO MUCH</a:t>
            </a:r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9AABAA26-D2A7-C64B-8BA8-97B53AC4EF42}"/>
              </a:ext>
            </a:extLst>
          </p:cNvPr>
          <p:cNvGraphicFramePr>
            <a:graphicFrameLocks noGrp="1"/>
          </p:cNvGraphicFramePr>
          <p:nvPr/>
        </p:nvGraphicFramePr>
        <p:xfrm>
          <a:off x="424813" y="3213681"/>
          <a:ext cx="3341866" cy="1985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9461">
                  <a:extLst>
                    <a:ext uri="{9D8B030D-6E8A-4147-A177-3AD203B41FA5}">
                      <a16:colId xmlns:a16="http://schemas.microsoft.com/office/drawing/2014/main" val="2670930485"/>
                    </a:ext>
                  </a:extLst>
                </a:gridCol>
                <a:gridCol w="2022405">
                  <a:extLst>
                    <a:ext uri="{9D8B030D-6E8A-4147-A177-3AD203B41FA5}">
                      <a16:colId xmlns:a16="http://schemas.microsoft.com/office/drawing/2014/main" val="3478970712"/>
                    </a:ext>
                  </a:extLst>
                </a:gridCol>
              </a:tblGrid>
              <a:tr h="309155">
                <a:tc>
                  <a:txBody>
                    <a:bodyPr/>
                    <a:lstStyle/>
                    <a:p>
                      <a:r>
                        <a:rPr lang="en-FI" dirty="0"/>
                        <a:t>teacherId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teacherName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5949034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Tina Teacher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1565886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Tim Tutor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9337563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Mark Powerpoint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96689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Tim Tutor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8438026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78FC027D-4A91-F64A-8BCE-E9926E20CBBD}"/>
              </a:ext>
            </a:extLst>
          </p:cNvPr>
          <p:cNvSpPr txBox="1"/>
          <p:nvPr/>
        </p:nvSpPr>
        <p:spPr>
          <a:xfrm>
            <a:off x="424813" y="2620131"/>
            <a:ext cx="107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FI" b="1" dirty="0"/>
              <a:t>Teachers</a:t>
            </a:r>
          </a:p>
        </p:txBody>
      </p:sp>
      <p:graphicFrame>
        <p:nvGraphicFramePr>
          <p:cNvPr id="16" name="Table 4">
            <a:extLst>
              <a:ext uri="{FF2B5EF4-FFF2-40B4-BE49-F238E27FC236}">
                <a16:creationId xmlns:a16="http://schemas.microsoft.com/office/drawing/2014/main" id="{5A07C88C-10DD-924F-BC15-9BB0E0A85F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892631"/>
              </p:ext>
            </p:extLst>
          </p:nvPr>
        </p:nvGraphicFramePr>
        <p:xfrm>
          <a:off x="4210198" y="3213681"/>
          <a:ext cx="7386676" cy="1985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9461">
                  <a:extLst>
                    <a:ext uri="{9D8B030D-6E8A-4147-A177-3AD203B41FA5}">
                      <a16:colId xmlns:a16="http://schemas.microsoft.com/office/drawing/2014/main" val="2670930485"/>
                    </a:ext>
                  </a:extLst>
                </a:gridCol>
                <a:gridCol w="2022405">
                  <a:extLst>
                    <a:ext uri="{9D8B030D-6E8A-4147-A177-3AD203B41FA5}">
                      <a16:colId xmlns:a16="http://schemas.microsoft.com/office/drawing/2014/main" val="3478970712"/>
                    </a:ext>
                  </a:extLst>
                </a:gridCol>
                <a:gridCol w="2022405">
                  <a:extLst>
                    <a:ext uri="{9D8B030D-6E8A-4147-A177-3AD203B41FA5}">
                      <a16:colId xmlns:a16="http://schemas.microsoft.com/office/drawing/2014/main" val="687769375"/>
                    </a:ext>
                  </a:extLst>
                </a:gridCol>
                <a:gridCol w="2022405">
                  <a:extLst>
                    <a:ext uri="{9D8B030D-6E8A-4147-A177-3AD203B41FA5}">
                      <a16:colId xmlns:a16="http://schemas.microsoft.com/office/drawing/2014/main" val="1215593723"/>
                    </a:ext>
                  </a:extLst>
                </a:gridCol>
              </a:tblGrid>
              <a:tr h="309155">
                <a:tc>
                  <a:txBody>
                    <a:bodyPr/>
                    <a:lstStyle/>
                    <a:p>
                      <a:r>
                        <a:rPr lang="en-FI" dirty="0"/>
                        <a:t>teacherId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streetId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zipcodeId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phoneId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5949034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1565886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9337563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96689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en-FI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FI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8438026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5B9E95F3-F1E1-CE41-87B0-32B112253207}"/>
              </a:ext>
            </a:extLst>
          </p:cNvPr>
          <p:cNvSpPr txBox="1"/>
          <p:nvPr/>
        </p:nvSpPr>
        <p:spPr>
          <a:xfrm>
            <a:off x="4213167" y="2620131"/>
            <a:ext cx="1985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FI" b="1" dirty="0"/>
              <a:t>TeacherAddresses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0E5142C-4BA6-914E-A368-2E519485C4AC}"/>
              </a:ext>
            </a:extLst>
          </p:cNvPr>
          <p:cNvSpPr txBox="1"/>
          <p:nvPr/>
        </p:nvSpPr>
        <p:spPr>
          <a:xfrm>
            <a:off x="349135" y="5669280"/>
            <a:ext cx="10650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FI" dirty="0"/>
              <a:t>.. And you would have tables </a:t>
            </a:r>
            <a:r>
              <a:rPr lang="en-FI" b="1" dirty="0"/>
              <a:t>TeacherStreetAddresses</a:t>
            </a:r>
            <a:r>
              <a:rPr lang="en-FI" dirty="0"/>
              <a:t>, </a:t>
            </a:r>
            <a:r>
              <a:rPr lang="en-FI" b="1" dirty="0"/>
              <a:t>TeacherStreetIds</a:t>
            </a:r>
            <a:r>
              <a:rPr lang="en-FI" dirty="0"/>
              <a:t>, </a:t>
            </a:r>
            <a:r>
              <a:rPr lang="en-FI" b="1" dirty="0"/>
              <a:t>TeacherZipCodes</a:t>
            </a:r>
            <a:r>
              <a:rPr lang="en-FI" dirty="0"/>
              <a:t>, </a:t>
            </a:r>
            <a:r>
              <a:rPr lang="en-FI" b="1" dirty="0"/>
              <a:t>TeacherPhones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23C584A-093D-D54B-82CD-969830147127}"/>
              </a:ext>
            </a:extLst>
          </p:cNvPr>
          <p:cNvSpPr txBox="1"/>
          <p:nvPr/>
        </p:nvSpPr>
        <p:spPr>
          <a:xfrm>
            <a:off x="4864947" y="896669"/>
            <a:ext cx="68159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FI" sz="3000" dirty="0">
                <a:solidFill>
                  <a:srgbClr val="FF0000"/>
                </a:solidFill>
              </a:rPr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2987599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7" grpId="0"/>
      <p:bldP spid="2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83C35-8F1F-6245-8E06-FE50FFBCD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Benefits</a:t>
            </a:r>
            <a:r>
              <a:rPr lang="fi-FI" dirty="0"/>
              <a:t> of </a:t>
            </a:r>
            <a:r>
              <a:rPr lang="fi-FI" dirty="0" err="1"/>
              <a:t>normalization</a:t>
            </a:r>
            <a:endParaRPr lang="en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31C6B4-CB13-A54D-B1EA-9A05ABB76C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Normalized tables: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/>
              <a:t>Perform faster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/>
              <a:t>Sort data logically and are easy to navigate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/>
              <a:t>Have less storage requirements (as data is only stored once)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/>
              <a:t>Have less insert, update and delete anomalies</a:t>
            </a:r>
          </a:p>
        </p:txBody>
      </p:sp>
    </p:spTree>
    <p:extLst>
      <p:ext uri="{BB962C8B-B14F-4D97-AF65-F5344CB8AC3E}">
        <p14:creationId xmlns:p14="http://schemas.microsoft.com/office/powerpoint/2010/main" val="3159778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83C35-8F1F-6245-8E06-FE50FFBCD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FI" dirty="0"/>
              <a:t>Data Anomalies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31C6B4-CB13-A54D-B1EA-9A05ABB76C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Three types: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/>
              <a:t>Update Anomaly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/>
              <a:t>Delete Anomaly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/>
              <a:t>Insert Anomaly</a:t>
            </a:r>
          </a:p>
        </p:txBody>
      </p:sp>
    </p:spTree>
    <p:extLst>
      <p:ext uri="{BB962C8B-B14F-4D97-AF65-F5344CB8AC3E}">
        <p14:creationId xmlns:p14="http://schemas.microsoft.com/office/powerpoint/2010/main" val="1793278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83C35-8F1F-6245-8E06-FE50FFBCD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FI" dirty="0"/>
              <a:t>Data Anomalies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31C6B4-CB13-A54D-B1EA-9A05ABB76C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/>
              <a:t>Occurs when same data is spread into multiple tables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b="1" dirty="0"/>
              <a:t>Example:</a:t>
            </a:r>
          </a:p>
          <a:p>
            <a:pPr marL="731520" lvl="1" indent="-457200">
              <a:buFont typeface="Arial" panose="020B0604020202020204" pitchFamily="34" charset="0"/>
              <a:buChar char="•"/>
            </a:pPr>
            <a:r>
              <a:rPr lang="en-GB" dirty="0"/>
              <a:t>You have tables </a:t>
            </a:r>
            <a:r>
              <a:rPr lang="en-GB" b="1" dirty="0"/>
              <a:t>users</a:t>
            </a:r>
            <a:r>
              <a:rPr lang="en-GB" dirty="0"/>
              <a:t>, </a:t>
            </a:r>
            <a:r>
              <a:rPr lang="en-GB" b="1" dirty="0" err="1"/>
              <a:t>gameReviews</a:t>
            </a:r>
            <a:r>
              <a:rPr lang="en-GB" dirty="0"/>
              <a:t>, </a:t>
            </a:r>
            <a:r>
              <a:rPr lang="en-GB" b="1" dirty="0"/>
              <a:t>Orders</a:t>
            </a:r>
          </a:p>
          <a:p>
            <a:pPr marL="731520" lvl="1" indent="-457200">
              <a:buFont typeface="Arial" panose="020B0604020202020204" pitchFamily="34" charset="0"/>
              <a:buChar char="•"/>
            </a:pPr>
            <a:r>
              <a:rPr lang="en-GB" dirty="0"/>
              <a:t>You store username in each table</a:t>
            </a:r>
          </a:p>
          <a:p>
            <a:pPr marL="731520" lvl="1" indent="-457200">
              <a:buFont typeface="Arial" panose="020B0604020202020204" pitchFamily="34" charset="0"/>
              <a:buChar char="•"/>
            </a:pPr>
            <a:r>
              <a:rPr lang="en-GB" dirty="0"/>
              <a:t>To change user’s username, you need to update all records in each table.</a:t>
            </a:r>
          </a:p>
          <a:p>
            <a:pPr marL="731520" lvl="1" indent="-457200">
              <a:buFont typeface="Arial" panose="020B0604020202020204" pitchFamily="34" charset="0"/>
              <a:buChar char="•"/>
            </a:pPr>
            <a:r>
              <a:rPr lang="en-GB" dirty="0"/>
              <a:t>If you forget to update username in one table, </a:t>
            </a:r>
            <a:r>
              <a:rPr lang="en-GB" b="1" dirty="0"/>
              <a:t>update anomaly </a:t>
            </a:r>
            <a:r>
              <a:rPr lang="en-GB" dirty="0"/>
              <a:t>will occur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5A472CB-2AFB-184F-8A96-8DFD58AF56E5}"/>
              </a:ext>
            </a:extLst>
          </p:cNvPr>
          <p:cNvSpPr txBox="1">
            <a:spLocks/>
          </p:cNvSpPr>
          <p:nvPr/>
        </p:nvSpPr>
        <p:spPr>
          <a:xfrm>
            <a:off x="960120" y="1168206"/>
            <a:ext cx="10268712" cy="1700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 cap="all" spc="12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FI" sz="3000" b="1" dirty="0">
                <a:latin typeface="+mn-lt"/>
              </a:rPr>
              <a:t>Update</a:t>
            </a:r>
            <a:r>
              <a:rPr lang="en-FI" sz="3000" dirty="0">
                <a:latin typeface="+mn-lt"/>
              </a:rPr>
              <a:t> </a:t>
            </a:r>
            <a:r>
              <a:rPr lang="en-FI" sz="1500" dirty="0">
                <a:latin typeface="+mn-lt"/>
              </a:rPr>
              <a:t>| Delete | Insert</a:t>
            </a:r>
          </a:p>
        </p:txBody>
      </p:sp>
    </p:spTree>
    <p:extLst>
      <p:ext uri="{BB962C8B-B14F-4D97-AF65-F5344CB8AC3E}">
        <p14:creationId xmlns:p14="http://schemas.microsoft.com/office/powerpoint/2010/main" val="369691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FCFAE30E-B596-E845-BD68-93C68351AF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23386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450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83C35-8F1F-6245-8E06-FE50FFBCD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FI" dirty="0"/>
              <a:t>Data Anomalies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31C6B4-CB13-A54D-B1EA-9A05ABB76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120" y="2587752"/>
            <a:ext cx="10837870" cy="3593592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/>
              <a:t>Occurs when certain attributes are lost when other attributes are deleted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/>
              <a:t>If you store multiple entities in a single table, this can easily happen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5A472CB-2AFB-184F-8A96-8DFD58AF56E5}"/>
              </a:ext>
            </a:extLst>
          </p:cNvPr>
          <p:cNvSpPr txBox="1">
            <a:spLocks/>
          </p:cNvSpPr>
          <p:nvPr/>
        </p:nvSpPr>
        <p:spPr>
          <a:xfrm>
            <a:off x="960120" y="1168206"/>
            <a:ext cx="10268712" cy="1700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 cap="all" spc="12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FI" sz="1500" b="1" dirty="0">
                <a:latin typeface="+mn-lt"/>
              </a:rPr>
              <a:t>Update</a:t>
            </a:r>
            <a:r>
              <a:rPr lang="en-FI" sz="3000" dirty="0">
                <a:latin typeface="+mn-lt"/>
              </a:rPr>
              <a:t> </a:t>
            </a:r>
            <a:r>
              <a:rPr lang="en-FI" sz="1500" dirty="0">
                <a:latin typeface="+mn-lt"/>
              </a:rPr>
              <a:t>| </a:t>
            </a:r>
            <a:r>
              <a:rPr lang="en-FI" sz="3000" dirty="0">
                <a:latin typeface="+mn-lt"/>
              </a:rPr>
              <a:t>Delete</a:t>
            </a:r>
            <a:r>
              <a:rPr lang="en-FI" sz="1500" dirty="0">
                <a:latin typeface="+mn-lt"/>
              </a:rPr>
              <a:t> | Insert</a:t>
            </a:r>
          </a:p>
        </p:txBody>
      </p:sp>
    </p:spTree>
    <p:extLst>
      <p:ext uri="{BB962C8B-B14F-4D97-AF65-F5344CB8AC3E}">
        <p14:creationId xmlns:p14="http://schemas.microsoft.com/office/powerpoint/2010/main" val="2560775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A3D2DE5-DC64-0E4D-A409-3EBDE8E389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0"/>
            <a:ext cx="1308983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8654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83C35-8F1F-6245-8E06-FE50FFBCD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FI" dirty="0"/>
              <a:t>Data Anomalies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31C6B4-CB13-A54D-B1EA-9A05ABB76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120" y="2587752"/>
            <a:ext cx="10837870" cy="3593592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/>
              <a:t>This occurs when our data requires presence of other data to be inserted into the database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5A472CB-2AFB-184F-8A96-8DFD58AF56E5}"/>
              </a:ext>
            </a:extLst>
          </p:cNvPr>
          <p:cNvSpPr txBox="1">
            <a:spLocks/>
          </p:cNvSpPr>
          <p:nvPr/>
        </p:nvSpPr>
        <p:spPr>
          <a:xfrm>
            <a:off x="960120" y="1168206"/>
            <a:ext cx="10268712" cy="1700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 cap="all" spc="12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FI" sz="1500" b="1" dirty="0">
                <a:latin typeface="+mn-lt"/>
              </a:rPr>
              <a:t>Update</a:t>
            </a:r>
            <a:r>
              <a:rPr lang="en-FI" sz="3000" dirty="0">
                <a:latin typeface="+mn-lt"/>
              </a:rPr>
              <a:t> </a:t>
            </a:r>
            <a:r>
              <a:rPr lang="en-FI" sz="1500" dirty="0">
                <a:latin typeface="+mn-lt"/>
              </a:rPr>
              <a:t>| Delete | </a:t>
            </a:r>
            <a:r>
              <a:rPr lang="en-FI" sz="3000" dirty="0">
                <a:latin typeface="+mn-lt"/>
              </a:rPr>
              <a:t>Insert</a:t>
            </a:r>
          </a:p>
        </p:txBody>
      </p:sp>
    </p:spTree>
    <p:extLst>
      <p:ext uri="{BB962C8B-B14F-4D97-AF65-F5344CB8AC3E}">
        <p14:creationId xmlns:p14="http://schemas.microsoft.com/office/powerpoint/2010/main" val="1322341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JuxtaposeVTI">
  <a:themeElements>
    <a:clrScheme name="AnalogousFromDarkSeedLeftStep">
      <a:dk1>
        <a:srgbClr val="000000"/>
      </a:dk1>
      <a:lt1>
        <a:srgbClr val="FFFFFF"/>
      </a:lt1>
      <a:dk2>
        <a:srgbClr val="243A41"/>
      </a:dk2>
      <a:lt2>
        <a:srgbClr val="E8E3E2"/>
      </a:lt2>
      <a:accent1>
        <a:srgbClr val="23ADDC"/>
      </a:accent1>
      <a:accent2>
        <a:srgbClr val="14B59A"/>
      </a:accent2>
      <a:accent3>
        <a:srgbClr val="21B75F"/>
      </a:accent3>
      <a:accent4>
        <a:srgbClr val="14BB14"/>
      </a:accent4>
      <a:accent5>
        <a:srgbClr val="5FB620"/>
      </a:accent5>
      <a:accent6>
        <a:srgbClr val="92AC13"/>
      </a:accent6>
      <a:hlink>
        <a:srgbClr val="489030"/>
      </a:hlink>
      <a:folHlink>
        <a:srgbClr val="7F7F7F"/>
      </a:folHlink>
    </a:clrScheme>
    <a:fontScheme name="Custom 167">
      <a:majorFont>
        <a:latin typeface="Franklin Gothic Demi Cond"/>
        <a:ea typeface=""/>
        <a:cs typeface=""/>
      </a:majorFont>
      <a:minorFont>
        <a:latin typeface="Franklin Gothic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xtaposeVTI" id="{FBDCC3B4-6EA8-442A-B697-43C068E31FE3}" vid="{090F2E09-E4E2-4F71-A70E-279F5A0D9E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2623</TotalTime>
  <Words>1085</Words>
  <Application>Microsoft Macintosh PowerPoint</Application>
  <PresentationFormat>Widescreen</PresentationFormat>
  <Paragraphs>386</Paragraphs>
  <Slides>26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Calibri</vt:lpstr>
      <vt:lpstr>Franklin Gothic Demi Cond</vt:lpstr>
      <vt:lpstr>Franklin Gothic Medium</vt:lpstr>
      <vt:lpstr>Wingdings</vt:lpstr>
      <vt:lpstr>JuxtaposeVTI</vt:lpstr>
      <vt:lpstr>Normalization</vt:lpstr>
      <vt:lpstr>normalization</vt:lpstr>
      <vt:lpstr>Benefits of normalization</vt:lpstr>
      <vt:lpstr>Data Anomalies</vt:lpstr>
      <vt:lpstr>Data Anomalies</vt:lpstr>
      <vt:lpstr>PowerPoint Presentation</vt:lpstr>
      <vt:lpstr>Data Anomalies</vt:lpstr>
      <vt:lpstr>PowerPoint Presentation</vt:lpstr>
      <vt:lpstr>Data Anomalies</vt:lpstr>
      <vt:lpstr>PowerPoint Presentation</vt:lpstr>
      <vt:lpstr>Three stages of normalization</vt:lpstr>
      <vt:lpstr>Three stages of normalization</vt:lpstr>
      <vt:lpstr>1st normal form</vt:lpstr>
      <vt:lpstr>1st normal form</vt:lpstr>
      <vt:lpstr>1st normal form</vt:lpstr>
      <vt:lpstr>1st normal form</vt:lpstr>
      <vt:lpstr>1st normal form</vt:lpstr>
      <vt:lpstr>Three stages of normalization</vt:lpstr>
      <vt:lpstr>2nd normal form</vt:lpstr>
      <vt:lpstr>2nd normal form</vt:lpstr>
      <vt:lpstr>Three stages of normalization</vt:lpstr>
      <vt:lpstr>3rd normal form</vt:lpstr>
      <vt:lpstr>3rd normal form</vt:lpstr>
      <vt:lpstr>Note on normalization</vt:lpstr>
      <vt:lpstr>Good</vt:lpstr>
      <vt:lpstr>TOO MUCH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Normalization</dc:title>
  <dc:creator>Postari Aleksi</dc:creator>
  <cp:lastModifiedBy>Postari Aleksi</cp:lastModifiedBy>
  <cp:revision>262</cp:revision>
  <dcterms:created xsi:type="dcterms:W3CDTF">2021-09-30T14:21:02Z</dcterms:created>
  <dcterms:modified xsi:type="dcterms:W3CDTF">2021-10-10T10:22:06Z</dcterms:modified>
</cp:coreProperties>
</file>